
<file path=[Content_Types].xml><?xml version="1.0" encoding="utf-8"?>
<Types xmlns="http://schemas.openxmlformats.org/package/2006/content-types">
  <Default Extension="png" ContentType="image/png"/>
  <Default Extension="bin" ContentType="application/vnd.openxmlformats-officedocument.oleObject"/>
  <Default Extension="m4a" ContentType="audio/mp4"/>
  <Default Extension="jpeg" ContentType="image/jpeg"/>
  <Default Extension="wmf" ContentType="image/x-wmf"/>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3"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4" Type="http://schemas.openxmlformats.org/officeDocument/2006/relationships/image" Target="../media/image7.w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image" Target="../media/image38.wmf"/><Relationship Id="rId1" Type="http://schemas.openxmlformats.org/officeDocument/2006/relationships/image" Target="../media/image37.wmf"/><Relationship Id="rId4" Type="http://schemas.openxmlformats.org/officeDocument/2006/relationships/image" Target="../media/image40.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43.wmf"/><Relationship Id="rId2" Type="http://schemas.openxmlformats.org/officeDocument/2006/relationships/image" Target="../media/image42.wmf"/><Relationship Id="rId1" Type="http://schemas.openxmlformats.org/officeDocument/2006/relationships/image" Target="../media/image41.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4.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46.wmf"/><Relationship Id="rId1" Type="http://schemas.openxmlformats.org/officeDocument/2006/relationships/image" Target="../media/image45.w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8.wmf"/><Relationship Id="rId1" Type="http://schemas.openxmlformats.org/officeDocument/2006/relationships/image" Target="../media/image47.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9.w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53.wmf"/><Relationship Id="rId2" Type="http://schemas.openxmlformats.org/officeDocument/2006/relationships/image" Target="../media/image52.wmf"/><Relationship Id="rId1" Type="http://schemas.openxmlformats.org/officeDocument/2006/relationships/image" Target="../media/image51.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54.w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57.wmf"/><Relationship Id="rId1" Type="http://schemas.openxmlformats.org/officeDocument/2006/relationships/image" Target="../media/image56.w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58.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image" Target="../media/image9.wmf"/><Relationship Id="rId1" Type="http://schemas.openxmlformats.org/officeDocument/2006/relationships/image" Target="../media/image8.wmf"/><Relationship Id="rId4" Type="http://schemas.openxmlformats.org/officeDocument/2006/relationships/image" Target="../media/image11.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image" Target="../media/image13.wmf"/><Relationship Id="rId1" Type="http://schemas.openxmlformats.org/officeDocument/2006/relationships/image" Target="../media/image12.wmf"/><Relationship Id="rId4" Type="http://schemas.openxmlformats.org/officeDocument/2006/relationships/image" Target="../media/image1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image" Target="../media/image20.wmf"/><Relationship Id="rId1" Type="http://schemas.openxmlformats.org/officeDocument/2006/relationships/image" Target="../media/image19.wmf"/><Relationship Id="rId4" Type="http://schemas.openxmlformats.org/officeDocument/2006/relationships/image" Target="../media/image22.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image" Target="../media/image24.wmf"/><Relationship Id="rId1" Type="http://schemas.openxmlformats.org/officeDocument/2006/relationships/image" Target="../media/image23.wmf"/><Relationship Id="rId4" Type="http://schemas.openxmlformats.org/officeDocument/2006/relationships/image" Target="../media/image26.w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image" Target="../media/image28.wmf"/><Relationship Id="rId1" Type="http://schemas.openxmlformats.org/officeDocument/2006/relationships/image" Target="../media/image27.w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image" Target="../media/image31.wmf"/><Relationship Id="rId1" Type="http://schemas.openxmlformats.org/officeDocument/2006/relationships/image" Target="../media/image30.wmf"/><Relationship Id="rId5" Type="http://schemas.openxmlformats.org/officeDocument/2006/relationships/image" Target="../media/image34.wmf"/><Relationship Id="rId4" Type="http://schemas.openxmlformats.org/officeDocument/2006/relationships/image" Target="../media/image33.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36.wmf"/><Relationship Id="rId1" Type="http://schemas.openxmlformats.org/officeDocument/2006/relationships/image" Target="../media/image35.wmf"/></Relationships>
</file>

<file path=ppt/media/image1.gif>
</file>

<file path=ppt/media/image10.wmf>
</file>

<file path=ppt/media/image11.wmf>
</file>

<file path=ppt/media/image12.wmf>
</file>

<file path=ppt/media/image13.wmf>
</file>

<file path=ppt/media/image14.wmf>
</file>

<file path=ppt/media/image15.wmf>
</file>

<file path=ppt/media/image16.wmf>
</file>

<file path=ppt/media/image17.jpeg>
</file>

<file path=ppt/media/image18.jpeg>
</file>

<file path=ppt/media/image19.wmf>
</file>

<file path=ppt/media/image2.pn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jpe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jpeg>
</file>

<file path=ppt/media/image51.wmf>
</file>

<file path=ppt/media/image52.wmf>
</file>

<file path=ppt/media/image53.wmf>
</file>

<file path=ppt/media/image54.wmf>
</file>

<file path=ppt/media/image55.jpeg>
</file>

<file path=ppt/media/image56.wmf>
</file>

<file path=ppt/media/image57.wmf>
</file>

<file path=ppt/media/image58.wmf>
</file>

<file path=ppt/media/image6.wmf>
</file>

<file path=ppt/media/image7.wmf>
</file>

<file path=ppt/media/image8.wmf>
</file>

<file path=ppt/media/image9.wm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F1290AD1-0128-4E32-8FBD-C7C46FEF6952}" type="datetimeFigureOut">
              <a:rPr lang="en-IN" smtClean="0"/>
              <a:t>17-02-2021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317788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1290AD1-0128-4E32-8FBD-C7C46FEF6952}" type="datetimeFigureOut">
              <a:rPr lang="en-IN" smtClean="0"/>
              <a:t>17-02-2021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2504856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1290AD1-0128-4E32-8FBD-C7C46FEF6952}" type="datetimeFigureOut">
              <a:rPr lang="en-IN" smtClean="0"/>
              <a:t>17-02-2021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3968524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1290AD1-0128-4E32-8FBD-C7C46FEF6952}" type="datetimeFigureOut">
              <a:rPr lang="en-IN" smtClean="0"/>
              <a:t>17-02-2021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291077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1290AD1-0128-4E32-8FBD-C7C46FEF6952}" type="datetimeFigureOut">
              <a:rPr lang="en-IN" smtClean="0"/>
              <a:t>17-02-2021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4113224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F1290AD1-0128-4E32-8FBD-C7C46FEF6952}" type="datetimeFigureOut">
              <a:rPr lang="en-IN" smtClean="0"/>
              <a:t>17-02-2021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841370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F1290AD1-0128-4E32-8FBD-C7C46FEF6952}" type="datetimeFigureOut">
              <a:rPr lang="en-IN" smtClean="0"/>
              <a:t>17-02-2021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3000607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F1290AD1-0128-4E32-8FBD-C7C46FEF6952}" type="datetimeFigureOut">
              <a:rPr lang="en-IN" smtClean="0"/>
              <a:t>17-02-2021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4212478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290AD1-0128-4E32-8FBD-C7C46FEF6952}" type="datetimeFigureOut">
              <a:rPr lang="en-IN" smtClean="0"/>
              <a:t>17-02-2021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1373650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1290AD1-0128-4E32-8FBD-C7C46FEF6952}" type="datetimeFigureOut">
              <a:rPr lang="en-IN" smtClean="0"/>
              <a:t>17-02-2021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24395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1290AD1-0128-4E32-8FBD-C7C46FEF6952}" type="datetimeFigureOut">
              <a:rPr lang="en-IN" smtClean="0"/>
              <a:t>17-02-2021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F5F7493-5E56-4BC5-B332-C9607ED437DF}" type="slidenum">
              <a:rPr lang="en-IN" smtClean="0"/>
              <a:t>‹#›</a:t>
            </a:fld>
            <a:endParaRPr lang="en-IN"/>
          </a:p>
        </p:txBody>
      </p:sp>
    </p:spTree>
    <p:extLst>
      <p:ext uri="{BB962C8B-B14F-4D97-AF65-F5344CB8AC3E}">
        <p14:creationId xmlns:p14="http://schemas.microsoft.com/office/powerpoint/2010/main" val="129705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290AD1-0128-4E32-8FBD-C7C46FEF6952}" type="datetimeFigureOut">
              <a:rPr lang="en-IN" smtClean="0"/>
              <a:t>17-02-2021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F7493-5E56-4BC5-B332-C9607ED437DF}" type="slidenum">
              <a:rPr lang="en-IN" smtClean="0"/>
              <a:t>‹#›</a:t>
            </a:fld>
            <a:endParaRPr lang="en-IN"/>
          </a:p>
        </p:txBody>
      </p:sp>
    </p:spTree>
    <p:extLst>
      <p:ext uri="{BB962C8B-B14F-4D97-AF65-F5344CB8AC3E}">
        <p14:creationId xmlns:p14="http://schemas.microsoft.com/office/powerpoint/2010/main" val="26635612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8" Type="http://schemas.openxmlformats.org/officeDocument/2006/relationships/image" Target="../media/image28.wmf"/><Relationship Id="rId3" Type="http://schemas.openxmlformats.org/officeDocument/2006/relationships/audio" Target="../media/media10.m4a"/><Relationship Id="rId7" Type="http://schemas.openxmlformats.org/officeDocument/2006/relationships/oleObject" Target="../embeddings/oleObject23.bin"/><Relationship Id="rId2" Type="http://schemas.microsoft.com/office/2007/relationships/media" Target="../media/media10.m4a"/><Relationship Id="rId1" Type="http://schemas.openxmlformats.org/officeDocument/2006/relationships/vmlDrawing" Target="../drawings/vmlDrawing7.vml"/><Relationship Id="rId6" Type="http://schemas.openxmlformats.org/officeDocument/2006/relationships/image" Target="../media/image27.wmf"/><Relationship Id="rId11" Type="http://schemas.openxmlformats.org/officeDocument/2006/relationships/image" Target="../media/image2.png"/><Relationship Id="rId5" Type="http://schemas.openxmlformats.org/officeDocument/2006/relationships/oleObject" Target="../embeddings/oleObject22.bin"/><Relationship Id="rId10" Type="http://schemas.openxmlformats.org/officeDocument/2006/relationships/image" Target="../media/image29.wmf"/><Relationship Id="rId4" Type="http://schemas.openxmlformats.org/officeDocument/2006/relationships/slideLayout" Target="../slideLayouts/slideLayout2.xml"/><Relationship Id="rId9" Type="http://schemas.openxmlformats.org/officeDocument/2006/relationships/oleObject" Target="../embeddings/oleObject24.bin"/></Relationships>
</file>

<file path=ppt/slides/_rels/slide11.xml.rels><?xml version="1.0" encoding="UTF-8" standalone="yes"?>
<Relationships xmlns="http://schemas.openxmlformats.org/package/2006/relationships"><Relationship Id="rId8" Type="http://schemas.openxmlformats.org/officeDocument/2006/relationships/image" Target="../media/image31.wmf"/><Relationship Id="rId13" Type="http://schemas.openxmlformats.org/officeDocument/2006/relationships/oleObject" Target="../embeddings/oleObject29.bin"/><Relationship Id="rId3" Type="http://schemas.openxmlformats.org/officeDocument/2006/relationships/audio" Target="../media/media11.m4a"/><Relationship Id="rId7" Type="http://schemas.openxmlformats.org/officeDocument/2006/relationships/oleObject" Target="../embeddings/oleObject26.bin"/><Relationship Id="rId12" Type="http://schemas.openxmlformats.org/officeDocument/2006/relationships/image" Target="../media/image33.wmf"/><Relationship Id="rId2" Type="http://schemas.microsoft.com/office/2007/relationships/media" Target="../media/media11.m4a"/><Relationship Id="rId1" Type="http://schemas.openxmlformats.org/officeDocument/2006/relationships/vmlDrawing" Target="../drawings/vmlDrawing8.vml"/><Relationship Id="rId6" Type="http://schemas.openxmlformats.org/officeDocument/2006/relationships/image" Target="../media/image30.wmf"/><Relationship Id="rId11" Type="http://schemas.openxmlformats.org/officeDocument/2006/relationships/oleObject" Target="../embeddings/oleObject28.bin"/><Relationship Id="rId5" Type="http://schemas.openxmlformats.org/officeDocument/2006/relationships/oleObject" Target="../embeddings/oleObject25.bin"/><Relationship Id="rId15" Type="http://schemas.openxmlformats.org/officeDocument/2006/relationships/image" Target="../media/image2.png"/><Relationship Id="rId10" Type="http://schemas.openxmlformats.org/officeDocument/2006/relationships/image" Target="../media/image32.wmf"/><Relationship Id="rId4" Type="http://schemas.openxmlformats.org/officeDocument/2006/relationships/slideLayout" Target="../slideLayouts/slideLayout2.xml"/><Relationship Id="rId9" Type="http://schemas.openxmlformats.org/officeDocument/2006/relationships/oleObject" Target="../embeddings/oleObject27.bin"/><Relationship Id="rId14" Type="http://schemas.openxmlformats.org/officeDocument/2006/relationships/image" Target="../media/image34.wmf"/></Relationships>
</file>

<file path=ppt/slides/_rels/slide12.xml.rels><?xml version="1.0" encoding="UTF-8" standalone="yes"?>
<Relationships xmlns="http://schemas.openxmlformats.org/package/2006/relationships"><Relationship Id="rId8" Type="http://schemas.openxmlformats.org/officeDocument/2006/relationships/image" Target="../media/image36.wmf"/><Relationship Id="rId3" Type="http://schemas.openxmlformats.org/officeDocument/2006/relationships/audio" Target="../media/media12.m4a"/><Relationship Id="rId7" Type="http://schemas.openxmlformats.org/officeDocument/2006/relationships/oleObject" Target="../embeddings/oleObject31.bin"/><Relationship Id="rId2" Type="http://schemas.microsoft.com/office/2007/relationships/media" Target="../media/media12.m4a"/><Relationship Id="rId1" Type="http://schemas.openxmlformats.org/officeDocument/2006/relationships/vmlDrawing" Target="../drawings/vmlDrawing9.vml"/><Relationship Id="rId6" Type="http://schemas.openxmlformats.org/officeDocument/2006/relationships/image" Target="../media/image35.wmf"/><Relationship Id="rId5" Type="http://schemas.openxmlformats.org/officeDocument/2006/relationships/oleObject" Target="../embeddings/oleObject30.bin"/><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image" Target="../media/image38.wmf"/><Relationship Id="rId13" Type="http://schemas.openxmlformats.org/officeDocument/2006/relationships/image" Target="../media/image2.png"/><Relationship Id="rId3" Type="http://schemas.openxmlformats.org/officeDocument/2006/relationships/audio" Target="../media/media13.m4a"/><Relationship Id="rId7" Type="http://schemas.openxmlformats.org/officeDocument/2006/relationships/oleObject" Target="../embeddings/oleObject33.bin"/><Relationship Id="rId12" Type="http://schemas.openxmlformats.org/officeDocument/2006/relationships/image" Target="../media/image40.wmf"/><Relationship Id="rId2" Type="http://schemas.microsoft.com/office/2007/relationships/media" Target="../media/media13.m4a"/><Relationship Id="rId1" Type="http://schemas.openxmlformats.org/officeDocument/2006/relationships/vmlDrawing" Target="../drawings/vmlDrawing10.vml"/><Relationship Id="rId6" Type="http://schemas.openxmlformats.org/officeDocument/2006/relationships/image" Target="../media/image37.wmf"/><Relationship Id="rId11" Type="http://schemas.openxmlformats.org/officeDocument/2006/relationships/oleObject" Target="../embeddings/oleObject35.bin"/><Relationship Id="rId5" Type="http://schemas.openxmlformats.org/officeDocument/2006/relationships/oleObject" Target="../embeddings/oleObject32.bin"/><Relationship Id="rId10" Type="http://schemas.openxmlformats.org/officeDocument/2006/relationships/image" Target="../media/image39.wmf"/><Relationship Id="rId4" Type="http://schemas.openxmlformats.org/officeDocument/2006/relationships/slideLayout" Target="../slideLayouts/slideLayout2.xml"/><Relationship Id="rId9" Type="http://schemas.openxmlformats.org/officeDocument/2006/relationships/oleObject" Target="../embeddings/oleObject34.bin"/></Relationships>
</file>

<file path=ppt/slides/_rels/slide14.xml.rels><?xml version="1.0" encoding="UTF-8" standalone="yes"?>
<Relationships xmlns="http://schemas.openxmlformats.org/package/2006/relationships"><Relationship Id="rId8" Type="http://schemas.openxmlformats.org/officeDocument/2006/relationships/image" Target="../media/image42.wmf"/><Relationship Id="rId3" Type="http://schemas.openxmlformats.org/officeDocument/2006/relationships/audio" Target="../media/media14.m4a"/><Relationship Id="rId7" Type="http://schemas.openxmlformats.org/officeDocument/2006/relationships/oleObject" Target="../embeddings/oleObject37.bin"/><Relationship Id="rId2" Type="http://schemas.microsoft.com/office/2007/relationships/media" Target="../media/media14.m4a"/><Relationship Id="rId1" Type="http://schemas.openxmlformats.org/officeDocument/2006/relationships/vmlDrawing" Target="../drawings/vmlDrawing11.vml"/><Relationship Id="rId6" Type="http://schemas.openxmlformats.org/officeDocument/2006/relationships/image" Target="../media/image41.wmf"/><Relationship Id="rId11" Type="http://schemas.openxmlformats.org/officeDocument/2006/relationships/image" Target="../media/image2.png"/><Relationship Id="rId5" Type="http://schemas.openxmlformats.org/officeDocument/2006/relationships/oleObject" Target="../embeddings/oleObject36.bin"/><Relationship Id="rId10" Type="http://schemas.openxmlformats.org/officeDocument/2006/relationships/image" Target="../media/image43.wmf"/><Relationship Id="rId4" Type="http://schemas.openxmlformats.org/officeDocument/2006/relationships/slideLayout" Target="../slideLayouts/slideLayout2.xml"/><Relationship Id="rId9" Type="http://schemas.openxmlformats.org/officeDocument/2006/relationships/oleObject" Target="../embeddings/oleObject38.bin"/></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2.png"/><Relationship Id="rId2" Type="http://schemas.microsoft.com/office/2007/relationships/media" Target="../media/media15.m4a"/><Relationship Id="rId1" Type="http://schemas.openxmlformats.org/officeDocument/2006/relationships/vmlDrawing" Target="../drawings/vmlDrawing12.vml"/><Relationship Id="rId6" Type="http://schemas.openxmlformats.org/officeDocument/2006/relationships/image" Target="../media/image44.wmf"/><Relationship Id="rId5" Type="http://schemas.openxmlformats.org/officeDocument/2006/relationships/oleObject" Target="../embeddings/oleObject39.bin"/><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46.wmf"/><Relationship Id="rId3" Type="http://schemas.openxmlformats.org/officeDocument/2006/relationships/audio" Target="../media/media18.m4a"/><Relationship Id="rId7" Type="http://schemas.openxmlformats.org/officeDocument/2006/relationships/oleObject" Target="../embeddings/oleObject41.bin"/><Relationship Id="rId2" Type="http://schemas.microsoft.com/office/2007/relationships/media" Target="../media/media18.m4a"/><Relationship Id="rId1" Type="http://schemas.openxmlformats.org/officeDocument/2006/relationships/vmlDrawing" Target="../drawings/vmlDrawing13.vml"/><Relationship Id="rId6" Type="http://schemas.openxmlformats.org/officeDocument/2006/relationships/image" Target="../media/image45.wmf"/><Relationship Id="rId5" Type="http://schemas.openxmlformats.org/officeDocument/2006/relationships/oleObject" Target="../embeddings/oleObject40.bin"/><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48.wmf"/><Relationship Id="rId3" Type="http://schemas.openxmlformats.org/officeDocument/2006/relationships/audio" Target="../media/media19.m4a"/><Relationship Id="rId7" Type="http://schemas.openxmlformats.org/officeDocument/2006/relationships/oleObject" Target="../embeddings/oleObject43.bin"/><Relationship Id="rId2" Type="http://schemas.microsoft.com/office/2007/relationships/media" Target="../media/media19.m4a"/><Relationship Id="rId1" Type="http://schemas.openxmlformats.org/officeDocument/2006/relationships/vmlDrawing" Target="../drawings/vmlDrawing14.vml"/><Relationship Id="rId6" Type="http://schemas.openxmlformats.org/officeDocument/2006/relationships/image" Target="../media/image47.wmf"/><Relationship Id="rId5" Type="http://schemas.openxmlformats.org/officeDocument/2006/relationships/oleObject" Target="../embeddings/oleObject42.bin"/><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7" Type="http://schemas.openxmlformats.org/officeDocument/2006/relationships/image" Target="../media/image2.png"/><Relationship Id="rId2" Type="http://schemas.microsoft.com/office/2007/relationships/media" Target="../media/media20.m4a"/><Relationship Id="rId1" Type="http://schemas.openxmlformats.org/officeDocument/2006/relationships/vmlDrawing" Target="../drawings/vmlDrawing15.vml"/><Relationship Id="rId6" Type="http://schemas.openxmlformats.org/officeDocument/2006/relationships/image" Target="../media/image49.wmf"/><Relationship Id="rId5" Type="http://schemas.openxmlformats.org/officeDocument/2006/relationships/oleObject" Target="../embeddings/oleObject44.bin"/><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image" Target="../media/image50.jpeg"/></Relationships>
</file>

<file path=ppt/slides/_rels/slide22.xml.rels><?xml version="1.0" encoding="UTF-8" standalone="yes"?>
<Relationships xmlns="http://schemas.openxmlformats.org/package/2006/relationships"><Relationship Id="rId8" Type="http://schemas.openxmlformats.org/officeDocument/2006/relationships/image" Target="../media/image52.wmf"/><Relationship Id="rId3" Type="http://schemas.openxmlformats.org/officeDocument/2006/relationships/audio" Target="../media/media22.m4a"/><Relationship Id="rId7" Type="http://schemas.openxmlformats.org/officeDocument/2006/relationships/oleObject" Target="../embeddings/oleObject46.bin"/><Relationship Id="rId2" Type="http://schemas.microsoft.com/office/2007/relationships/media" Target="../media/media22.m4a"/><Relationship Id="rId1" Type="http://schemas.openxmlformats.org/officeDocument/2006/relationships/vmlDrawing" Target="../drawings/vmlDrawing16.vml"/><Relationship Id="rId6" Type="http://schemas.openxmlformats.org/officeDocument/2006/relationships/image" Target="../media/image51.wmf"/><Relationship Id="rId11" Type="http://schemas.openxmlformats.org/officeDocument/2006/relationships/image" Target="../media/image2.png"/><Relationship Id="rId5" Type="http://schemas.openxmlformats.org/officeDocument/2006/relationships/oleObject" Target="../embeddings/oleObject45.bin"/><Relationship Id="rId10" Type="http://schemas.openxmlformats.org/officeDocument/2006/relationships/image" Target="../media/image53.wmf"/><Relationship Id="rId4" Type="http://schemas.openxmlformats.org/officeDocument/2006/relationships/slideLayout" Target="../slideLayouts/slideLayout2.xml"/><Relationship Id="rId9" Type="http://schemas.openxmlformats.org/officeDocument/2006/relationships/oleObject" Target="../embeddings/oleObject47.bin"/></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7" Type="http://schemas.openxmlformats.org/officeDocument/2006/relationships/image" Target="../media/image2.png"/><Relationship Id="rId2" Type="http://schemas.microsoft.com/office/2007/relationships/media" Target="../media/media23.m4a"/><Relationship Id="rId1" Type="http://schemas.openxmlformats.org/officeDocument/2006/relationships/vmlDrawing" Target="../drawings/vmlDrawing17.vml"/><Relationship Id="rId6" Type="http://schemas.openxmlformats.org/officeDocument/2006/relationships/image" Target="../media/image54.wmf"/><Relationship Id="rId5" Type="http://schemas.openxmlformats.org/officeDocument/2006/relationships/oleObject" Target="../embeddings/oleObject48.bin"/><Relationship Id="rId4"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image" Target="../media/image55.jpeg"/></Relationships>
</file>

<file path=ppt/slides/_rels/slide25.xml.rels><?xml version="1.0" encoding="UTF-8" standalone="yes"?>
<Relationships xmlns="http://schemas.openxmlformats.org/package/2006/relationships"><Relationship Id="rId8" Type="http://schemas.openxmlformats.org/officeDocument/2006/relationships/image" Target="../media/image57.wmf"/><Relationship Id="rId3" Type="http://schemas.openxmlformats.org/officeDocument/2006/relationships/audio" Target="../media/media25.m4a"/><Relationship Id="rId7" Type="http://schemas.openxmlformats.org/officeDocument/2006/relationships/oleObject" Target="../embeddings/oleObject50.bin"/><Relationship Id="rId2" Type="http://schemas.microsoft.com/office/2007/relationships/media" Target="../media/media25.m4a"/><Relationship Id="rId1" Type="http://schemas.openxmlformats.org/officeDocument/2006/relationships/vmlDrawing" Target="../drawings/vmlDrawing18.vml"/><Relationship Id="rId6" Type="http://schemas.openxmlformats.org/officeDocument/2006/relationships/image" Target="../media/image56.wmf"/><Relationship Id="rId5" Type="http://schemas.openxmlformats.org/officeDocument/2006/relationships/oleObject" Target="../embeddings/oleObject49.bin"/><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audio" Target="../media/media26.m4a"/><Relationship Id="rId7" Type="http://schemas.openxmlformats.org/officeDocument/2006/relationships/image" Target="../media/image2.png"/><Relationship Id="rId2" Type="http://schemas.microsoft.com/office/2007/relationships/media" Target="../media/media26.m4a"/><Relationship Id="rId1" Type="http://schemas.openxmlformats.org/officeDocument/2006/relationships/vmlDrawing" Target="../drawings/vmlDrawing19.vml"/><Relationship Id="rId6" Type="http://schemas.openxmlformats.org/officeDocument/2006/relationships/image" Target="../media/image58.wmf"/><Relationship Id="rId5" Type="http://schemas.openxmlformats.org/officeDocument/2006/relationships/oleObject" Target="../embeddings/oleObject51.bin"/><Relationship Id="rId4"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5.wmf"/><Relationship Id="rId13" Type="http://schemas.openxmlformats.org/officeDocument/2006/relationships/image" Target="../media/image2.png"/><Relationship Id="rId3" Type="http://schemas.openxmlformats.org/officeDocument/2006/relationships/audio" Target="../media/media3.m4a"/><Relationship Id="rId7" Type="http://schemas.openxmlformats.org/officeDocument/2006/relationships/oleObject" Target="../embeddings/oleObject2.bin"/><Relationship Id="rId12" Type="http://schemas.openxmlformats.org/officeDocument/2006/relationships/image" Target="../media/image7.wmf"/><Relationship Id="rId2" Type="http://schemas.microsoft.com/office/2007/relationships/media" Target="../media/media3.m4a"/><Relationship Id="rId1" Type="http://schemas.openxmlformats.org/officeDocument/2006/relationships/vmlDrawing" Target="../drawings/vmlDrawing1.vml"/><Relationship Id="rId6" Type="http://schemas.openxmlformats.org/officeDocument/2006/relationships/image" Target="../media/image4.w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6.wmf"/><Relationship Id="rId4" Type="http://schemas.openxmlformats.org/officeDocument/2006/relationships/slideLayout" Target="../slideLayouts/slideLayout2.xml"/><Relationship Id="rId9"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8" Type="http://schemas.openxmlformats.org/officeDocument/2006/relationships/image" Target="../media/image9.wmf"/><Relationship Id="rId13" Type="http://schemas.openxmlformats.org/officeDocument/2006/relationships/image" Target="../media/image2.png"/><Relationship Id="rId3" Type="http://schemas.openxmlformats.org/officeDocument/2006/relationships/audio" Target="../media/media4.m4a"/><Relationship Id="rId7" Type="http://schemas.openxmlformats.org/officeDocument/2006/relationships/oleObject" Target="../embeddings/oleObject6.bin"/><Relationship Id="rId12" Type="http://schemas.openxmlformats.org/officeDocument/2006/relationships/image" Target="../media/image11.wmf"/><Relationship Id="rId2" Type="http://schemas.microsoft.com/office/2007/relationships/media" Target="../media/media4.m4a"/><Relationship Id="rId1" Type="http://schemas.openxmlformats.org/officeDocument/2006/relationships/vmlDrawing" Target="../drawings/vmlDrawing2.vml"/><Relationship Id="rId6" Type="http://schemas.openxmlformats.org/officeDocument/2006/relationships/image" Target="../media/image8.wmf"/><Relationship Id="rId11" Type="http://schemas.openxmlformats.org/officeDocument/2006/relationships/oleObject" Target="../embeddings/oleObject8.bin"/><Relationship Id="rId5" Type="http://schemas.openxmlformats.org/officeDocument/2006/relationships/oleObject" Target="../embeddings/oleObject5.bin"/><Relationship Id="rId10" Type="http://schemas.openxmlformats.org/officeDocument/2006/relationships/image" Target="../media/image10.wmf"/><Relationship Id="rId4" Type="http://schemas.openxmlformats.org/officeDocument/2006/relationships/slideLayout" Target="../slideLayouts/slideLayout2.xml"/><Relationship Id="rId9" Type="http://schemas.openxmlformats.org/officeDocument/2006/relationships/oleObject" Target="../embeddings/oleObject7.bin"/></Relationships>
</file>

<file path=ppt/slides/_rels/slide5.xml.rels><?xml version="1.0" encoding="UTF-8" standalone="yes"?>
<Relationships xmlns="http://schemas.openxmlformats.org/package/2006/relationships"><Relationship Id="rId8" Type="http://schemas.openxmlformats.org/officeDocument/2006/relationships/image" Target="../media/image13.wmf"/><Relationship Id="rId13" Type="http://schemas.openxmlformats.org/officeDocument/2006/relationships/image" Target="../media/image2.png"/><Relationship Id="rId3" Type="http://schemas.openxmlformats.org/officeDocument/2006/relationships/audio" Target="../media/media5.m4a"/><Relationship Id="rId7" Type="http://schemas.openxmlformats.org/officeDocument/2006/relationships/oleObject" Target="../embeddings/oleObject10.bin"/><Relationship Id="rId12" Type="http://schemas.openxmlformats.org/officeDocument/2006/relationships/image" Target="../media/image15.wmf"/><Relationship Id="rId2" Type="http://schemas.microsoft.com/office/2007/relationships/media" Target="../media/media5.m4a"/><Relationship Id="rId1" Type="http://schemas.openxmlformats.org/officeDocument/2006/relationships/vmlDrawing" Target="../drawings/vmlDrawing3.vml"/><Relationship Id="rId6" Type="http://schemas.openxmlformats.org/officeDocument/2006/relationships/image" Target="../media/image12.wmf"/><Relationship Id="rId11" Type="http://schemas.openxmlformats.org/officeDocument/2006/relationships/oleObject" Target="../embeddings/oleObject12.bin"/><Relationship Id="rId5" Type="http://schemas.openxmlformats.org/officeDocument/2006/relationships/oleObject" Target="../embeddings/oleObject9.bin"/><Relationship Id="rId10" Type="http://schemas.openxmlformats.org/officeDocument/2006/relationships/image" Target="../media/image14.wmf"/><Relationship Id="rId4" Type="http://schemas.openxmlformats.org/officeDocument/2006/relationships/slideLayout" Target="../slideLayouts/slideLayout2.xml"/><Relationship Id="rId9" Type="http://schemas.openxmlformats.org/officeDocument/2006/relationships/oleObject" Target="../embeddings/oleObject11.bin"/></Relationships>
</file>

<file path=ppt/slides/_rels/slide6.xml.rels><?xml version="1.0" encoding="UTF-8" standalone="yes"?>
<Relationships xmlns="http://schemas.openxmlformats.org/package/2006/relationships"><Relationship Id="rId8" Type="http://schemas.openxmlformats.org/officeDocument/2006/relationships/image" Target="../media/image16.wmf"/><Relationship Id="rId3" Type="http://schemas.openxmlformats.org/officeDocument/2006/relationships/audio" Target="../media/media6.m4a"/><Relationship Id="rId7" Type="http://schemas.openxmlformats.org/officeDocument/2006/relationships/oleObject" Target="../embeddings/oleObject13.bin"/><Relationship Id="rId2" Type="http://schemas.microsoft.com/office/2007/relationships/media" Target="../media/media6.m4a"/><Relationship Id="rId1" Type="http://schemas.openxmlformats.org/officeDocument/2006/relationships/vmlDrawing" Target="../drawings/vmlDrawing4.v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0.wmf"/><Relationship Id="rId13" Type="http://schemas.openxmlformats.org/officeDocument/2006/relationships/image" Target="../media/image2.png"/><Relationship Id="rId3" Type="http://schemas.openxmlformats.org/officeDocument/2006/relationships/audio" Target="../media/media8.m4a"/><Relationship Id="rId7" Type="http://schemas.openxmlformats.org/officeDocument/2006/relationships/oleObject" Target="../embeddings/oleObject15.bin"/><Relationship Id="rId12" Type="http://schemas.openxmlformats.org/officeDocument/2006/relationships/image" Target="../media/image22.wmf"/><Relationship Id="rId2" Type="http://schemas.microsoft.com/office/2007/relationships/media" Target="../media/media8.m4a"/><Relationship Id="rId1" Type="http://schemas.openxmlformats.org/officeDocument/2006/relationships/vmlDrawing" Target="../drawings/vmlDrawing5.vml"/><Relationship Id="rId6" Type="http://schemas.openxmlformats.org/officeDocument/2006/relationships/image" Target="../media/image19.wmf"/><Relationship Id="rId11" Type="http://schemas.openxmlformats.org/officeDocument/2006/relationships/oleObject" Target="../embeddings/oleObject17.bin"/><Relationship Id="rId5" Type="http://schemas.openxmlformats.org/officeDocument/2006/relationships/oleObject" Target="../embeddings/oleObject14.bin"/><Relationship Id="rId10" Type="http://schemas.openxmlformats.org/officeDocument/2006/relationships/image" Target="../media/image21.wmf"/><Relationship Id="rId4" Type="http://schemas.openxmlformats.org/officeDocument/2006/relationships/slideLayout" Target="../slideLayouts/slideLayout2.xml"/><Relationship Id="rId9" Type="http://schemas.openxmlformats.org/officeDocument/2006/relationships/oleObject" Target="../embeddings/oleObject16.bin"/></Relationships>
</file>

<file path=ppt/slides/_rels/slide9.xml.rels><?xml version="1.0" encoding="UTF-8" standalone="yes"?>
<Relationships xmlns="http://schemas.openxmlformats.org/package/2006/relationships"><Relationship Id="rId8" Type="http://schemas.openxmlformats.org/officeDocument/2006/relationships/image" Target="../media/image24.wmf"/><Relationship Id="rId13" Type="http://schemas.openxmlformats.org/officeDocument/2006/relationships/image" Target="../media/image2.png"/><Relationship Id="rId3" Type="http://schemas.openxmlformats.org/officeDocument/2006/relationships/audio" Target="../media/media9.m4a"/><Relationship Id="rId7" Type="http://schemas.openxmlformats.org/officeDocument/2006/relationships/oleObject" Target="../embeddings/oleObject19.bin"/><Relationship Id="rId12" Type="http://schemas.openxmlformats.org/officeDocument/2006/relationships/image" Target="../media/image26.wmf"/><Relationship Id="rId2" Type="http://schemas.microsoft.com/office/2007/relationships/media" Target="../media/media9.m4a"/><Relationship Id="rId1" Type="http://schemas.openxmlformats.org/officeDocument/2006/relationships/vmlDrawing" Target="../drawings/vmlDrawing6.vml"/><Relationship Id="rId6" Type="http://schemas.openxmlformats.org/officeDocument/2006/relationships/image" Target="../media/image23.wmf"/><Relationship Id="rId11" Type="http://schemas.openxmlformats.org/officeDocument/2006/relationships/oleObject" Target="../embeddings/oleObject21.bin"/><Relationship Id="rId5" Type="http://schemas.openxmlformats.org/officeDocument/2006/relationships/oleObject" Target="../embeddings/oleObject18.bin"/><Relationship Id="rId10" Type="http://schemas.openxmlformats.org/officeDocument/2006/relationships/image" Target="../media/image25.wmf"/><Relationship Id="rId4" Type="http://schemas.openxmlformats.org/officeDocument/2006/relationships/slideLayout" Target="../slideLayouts/slideLayout2.xml"/><Relationship Id="rId9" Type="http://schemas.openxmlformats.org/officeDocument/2006/relationships/oleObject" Target="../embeddings/oleObject20.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2061" y="709329"/>
            <a:ext cx="9144000" cy="816867"/>
          </a:xfrm>
        </p:spPr>
        <p:txBody>
          <a:bodyPr>
            <a:normAutofit/>
          </a:bodyPr>
          <a:lstStyle/>
          <a:p>
            <a:r>
              <a:rPr lang="en-US" sz="4800" dirty="0" smtClean="0">
                <a:latin typeface="Arial Black" panose="020B0A04020102020204" pitchFamily="34" charset="0"/>
              </a:rPr>
              <a:t>ME 322: Machine Design</a:t>
            </a:r>
            <a:endParaRPr lang="en-US" sz="4800" dirty="0">
              <a:latin typeface="Arial Black" panose="020B0A04020102020204" pitchFamily="34" charset="0"/>
            </a:endParaRPr>
          </a:p>
        </p:txBody>
      </p:sp>
      <p:sp>
        <p:nvSpPr>
          <p:cNvPr id="3" name="Subtitle 2"/>
          <p:cNvSpPr>
            <a:spLocks noGrp="1"/>
          </p:cNvSpPr>
          <p:nvPr>
            <p:ph type="subTitle" idx="1"/>
          </p:nvPr>
        </p:nvSpPr>
        <p:spPr>
          <a:xfrm>
            <a:off x="1622061" y="2028036"/>
            <a:ext cx="9144000" cy="1027135"/>
          </a:xfrm>
        </p:spPr>
        <p:txBody>
          <a:bodyPr>
            <a:noAutofit/>
          </a:bodyPr>
          <a:lstStyle/>
          <a:p>
            <a:r>
              <a:rPr lang="en-IN" sz="4800" b="1" dirty="0"/>
              <a:t>Hydrostatic Bearings</a:t>
            </a:r>
          </a:p>
          <a:p>
            <a:endParaRPr lang="en-US" sz="4800" b="1"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8963" y="3247313"/>
            <a:ext cx="2160240" cy="2179189"/>
          </a:xfrm>
          <a:prstGeom prst="rect">
            <a:avLst/>
          </a:prstGeom>
        </p:spPr>
      </p:pic>
      <p:sp>
        <p:nvSpPr>
          <p:cNvPr id="5" name="TextBox 4"/>
          <p:cNvSpPr txBox="1"/>
          <p:nvPr/>
        </p:nvSpPr>
        <p:spPr>
          <a:xfrm>
            <a:off x="3896728" y="5769066"/>
            <a:ext cx="3624710" cy="584775"/>
          </a:xfrm>
          <a:prstGeom prst="rect">
            <a:avLst/>
          </a:prstGeom>
          <a:noFill/>
        </p:spPr>
        <p:txBody>
          <a:bodyPr wrap="none" rtlCol="0">
            <a:spAutoFit/>
          </a:bodyPr>
          <a:lstStyle/>
          <a:p>
            <a:r>
              <a:rPr lang="en-IN" sz="3200" b="1" dirty="0" err="1" smtClean="0">
                <a:latin typeface="Arial" panose="020B0604020202020204" pitchFamily="34" charset="0"/>
                <a:cs typeface="Arial" panose="020B0604020202020204" pitchFamily="34" charset="0"/>
              </a:rPr>
              <a:t>Prof.</a:t>
            </a:r>
            <a:r>
              <a:rPr lang="en-IN" sz="3200" b="1" dirty="0" smtClean="0">
                <a:latin typeface="Arial" panose="020B0604020202020204" pitchFamily="34" charset="0"/>
                <a:cs typeface="Arial" panose="020B0604020202020204" pitchFamily="34" charset="0"/>
              </a:rPr>
              <a:t> S. K. </a:t>
            </a:r>
            <a:r>
              <a:rPr lang="en-IN" sz="3200" b="1" dirty="0" err="1" smtClean="0">
                <a:latin typeface="Arial" panose="020B0604020202020204" pitchFamily="34" charset="0"/>
                <a:cs typeface="Arial" panose="020B0604020202020204" pitchFamily="34" charset="0"/>
              </a:rPr>
              <a:t>Kakoty</a:t>
            </a:r>
            <a:endParaRPr lang="en-IN" sz="3200" b="1" dirty="0">
              <a:latin typeface="Arial" panose="020B0604020202020204" pitchFamily="34" charset="0"/>
              <a:cs typeface="Arial" panose="020B0604020202020204" pitchFamily="34" charset="0"/>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675753526"/>
      </p:ext>
    </p:extLst>
  </p:cSld>
  <p:clrMapOvr>
    <a:masterClrMapping/>
  </p:clrMapOvr>
  <mc:AlternateContent xmlns:mc="http://schemas.openxmlformats.org/markup-compatibility/2006">
    <mc:Choice xmlns:p14="http://schemas.microsoft.com/office/powerpoint/2010/main" Requires="p14">
      <p:transition spd="slow" p14:dur="2000" advTm="21355"/>
    </mc:Choice>
    <mc:Fallback>
      <p:transition spd="slow" advTm="21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15310"/>
            <a:ext cx="10657114" cy="6285186"/>
          </a:xfrm>
        </p:spPr>
        <p:txBody>
          <a:bodyPr>
            <a:normAutofit/>
          </a:bodyPr>
          <a:lstStyle/>
          <a:p>
            <a:r>
              <a:rPr lang="en-US" sz="2000" dirty="0" smtClean="0">
                <a:latin typeface="Arial" panose="020B0604020202020204" pitchFamily="34" charset="0"/>
                <a:cs typeface="Arial" panose="020B0604020202020204" pitchFamily="34" charset="0"/>
              </a:rPr>
              <a:t>The above equation is used to calculate the flow requirement of the bearing.</a:t>
            </a:r>
          </a:p>
          <a:p>
            <a:r>
              <a:rPr lang="en-US" sz="2000" dirty="0" smtClean="0">
                <a:latin typeface="Arial" panose="020B0604020202020204" pitchFamily="34" charset="0"/>
                <a:cs typeface="Arial" panose="020B0604020202020204" pitchFamily="34" charset="0"/>
              </a:rPr>
              <a:t>The pressure distribution is shown in Fig. </a:t>
            </a:r>
            <a:r>
              <a:rPr lang="en-US" sz="2000" dirty="0">
                <a:latin typeface="Arial" panose="020B0604020202020204" pitchFamily="34" charset="0"/>
                <a:cs typeface="Arial" panose="020B0604020202020204" pitchFamily="34" charset="0"/>
              </a:rPr>
              <a:t>3</a:t>
            </a:r>
            <a:r>
              <a:rPr lang="en-US" sz="2000" dirty="0" smtClean="0">
                <a:latin typeface="Arial" panose="020B0604020202020204" pitchFamily="34" charset="0"/>
                <a:cs typeface="Arial" panose="020B0604020202020204" pitchFamily="34" charset="0"/>
              </a:rPr>
              <a:t> (b).</a:t>
            </a:r>
          </a:p>
          <a:p>
            <a:pPr marL="0" indent="0" algn="just">
              <a:lnSpc>
                <a:spcPct val="100000"/>
              </a:lnSpc>
              <a:buNone/>
            </a:pPr>
            <a:r>
              <a:rPr lang="en-US" sz="2000" b="1" dirty="0" smtClean="0">
                <a:latin typeface="Arial" panose="020B0604020202020204" pitchFamily="34" charset="0"/>
                <a:ea typeface="Calibri" panose="020F0502020204030204" pitchFamily="34" charset="0"/>
                <a:cs typeface="Arial" panose="020B0604020202020204" pitchFamily="34" charset="0"/>
              </a:rPr>
              <a:t>Load carrying capacity</a:t>
            </a:r>
          </a:p>
          <a:p>
            <a:pPr marL="0" indent="0" algn="just">
              <a:lnSpc>
                <a:spcPct val="100000"/>
              </a:lnSpc>
              <a:buNone/>
            </a:pPr>
            <a:endParaRPr lang="en-US" sz="2000" b="1" dirty="0" smtClean="0">
              <a:latin typeface="Arial" panose="020B0604020202020204" pitchFamily="34" charset="0"/>
              <a:ea typeface="Calibri" panose="020F0502020204030204" pitchFamily="34" charset="0"/>
              <a:cs typeface="Arial" panose="020B0604020202020204" pitchFamily="34" charset="0"/>
            </a:endParaRPr>
          </a:p>
          <a:p>
            <a:pPr marL="0" indent="0" algn="just">
              <a:lnSpc>
                <a:spcPct val="100000"/>
              </a:lnSpc>
              <a:buNone/>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4</a:t>
            </a:r>
            <a:r>
              <a:rPr lang="en-US" sz="2000" dirty="0" smtClean="0">
                <a:latin typeface="Arial" panose="020B0604020202020204" pitchFamily="34" charset="0"/>
                <a:cs typeface="Arial" panose="020B0604020202020204" pitchFamily="34" charset="0"/>
              </a:rPr>
              <a:t>)</a:t>
            </a:r>
          </a:p>
          <a:p>
            <a:pPr marL="0" indent="0" algn="just">
              <a:lnSpc>
                <a:spcPct val="100000"/>
              </a:lnSpc>
              <a:buNone/>
            </a:pPr>
            <a:endParaRPr lang="en-US" sz="2000" dirty="0">
              <a:latin typeface="Arial" panose="020B0604020202020204" pitchFamily="34" charset="0"/>
              <a:cs typeface="Arial" panose="020B0604020202020204" pitchFamily="34" charset="0"/>
            </a:endParaRPr>
          </a:p>
          <a:p>
            <a:pPr marL="0" indent="0" algn="just">
              <a:lnSpc>
                <a:spcPct val="100000"/>
              </a:lnSpc>
              <a:buNone/>
            </a:pPr>
            <a:r>
              <a:rPr lang="en-US" sz="2000" dirty="0" smtClean="0">
                <a:latin typeface="Arial" panose="020B0604020202020204" pitchFamily="34" charset="0"/>
                <a:cs typeface="Arial" panose="020B0604020202020204" pitchFamily="34" charset="0"/>
              </a:rPr>
              <a:t>substituting Eq. (</a:t>
            </a:r>
            <a:r>
              <a:rPr lang="en-US" sz="2000" dirty="0">
                <a:latin typeface="Arial" panose="020B0604020202020204" pitchFamily="34" charset="0"/>
                <a:cs typeface="Arial" panose="020B0604020202020204" pitchFamily="34" charset="0"/>
              </a:rPr>
              <a:t>2</a:t>
            </a:r>
            <a:r>
              <a:rPr lang="en-US" sz="2000" dirty="0" smtClean="0">
                <a:latin typeface="Arial" panose="020B0604020202020204" pitchFamily="34" charset="0"/>
                <a:cs typeface="Arial" panose="020B0604020202020204" pitchFamily="34" charset="0"/>
              </a:rPr>
              <a:t>) in the above expression,</a:t>
            </a:r>
          </a:p>
          <a:p>
            <a:pPr marL="0" indent="0" algn="just">
              <a:lnSpc>
                <a:spcPct val="100000"/>
              </a:lnSpc>
              <a:buNone/>
            </a:pPr>
            <a:endParaRPr lang="en-US" sz="2000" dirty="0">
              <a:latin typeface="Arial" panose="020B0604020202020204" pitchFamily="34" charset="0"/>
              <a:cs typeface="Arial" panose="020B0604020202020204" pitchFamily="34" charset="0"/>
            </a:endParaRPr>
          </a:p>
          <a:p>
            <a:pPr marL="0" indent="0" algn="just">
              <a:lnSpc>
                <a:spcPct val="100000"/>
              </a:lnSpc>
              <a:buNone/>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5</a:t>
            </a:r>
            <a:r>
              <a:rPr lang="en-US" sz="2000" dirty="0" smtClean="0">
                <a:latin typeface="Arial" panose="020B0604020202020204" pitchFamily="34" charset="0"/>
                <a:cs typeface="Arial" panose="020B0604020202020204" pitchFamily="34" charset="0"/>
              </a:rPr>
              <a:t>)</a:t>
            </a:r>
          </a:p>
          <a:p>
            <a:pPr marL="0" indent="0" algn="just">
              <a:lnSpc>
                <a:spcPct val="100000"/>
              </a:lnSpc>
              <a:buNone/>
            </a:pPr>
            <a:endParaRPr lang="en-US" sz="2000" dirty="0">
              <a:latin typeface="Arial" panose="020B0604020202020204" pitchFamily="34" charset="0"/>
              <a:cs typeface="Arial" panose="020B0604020202020204" pitchFamily="34" charset="0"/>
            </a:endParaRPr>
          </a:p>
          <a:p>
            <a:pPr marL="0" indent="0" algn="just">
              <a:lnSpc>
                <a:spcPct val="100000"/>
              </a:lnSpc>
              <a:buNone/>
            </a:pPr>
            <a:r>
              <a:rPr lang="en-US" sz="2000" dirty="0">
                <a:latin typeface="Arial" panose="020B0604020202020204" pitchFamily="34" charset="0"/>
                <a:cs typeface="Arial" panose="020B0604020202020204" pitchFamily="34" charset="0"/>
              </a:rPr>
              <a:t>c</a:t>
            </a:r>
            <a:r>
              <a:rPr lang="en-US" sz="2000" dirty="0" smtClean="0">
                <a:latin typeface="Arial" panose="020B0604020202020204" pitchFamily="34" charset="0"/>
                <a:cs typeface="Arial" panose="020B0604020202020204" pitchFamily="34" charset="0"/>
              </a:rPr>
              <a:t>onsider the integral,</a:t>
            </a:r>
          </a:p>
          <a:p>
            <a:pPr marL="0" indent="0" algn="just">
              <a:lnSpc>
                <a:spcPct val="100000"/>
              </a:lnSpc>
              <a:buNone/>
            </a:pPr>
            <a:endParaRPr lang="en-US" sz="2000" dirty="0" smtClean="0">
              <a:latin typeface="Arial" panose="020B0604020202020204" pitchFamily="34" charset="0"/>
              <a:cs typeface="Arial" panose="020B0604020202020204" pitchFamily="34" charset="0"/>
            </a:endParaRPr>
          </a:p>
          <a:p>
            <a:pPr marL="0" indent="0" algn="just">
              <a:lnSpc>
                <a:spcPct val="100000"/>
              </a:lnSpc>
              <a:buNone/>
            </a:pPr>
            <a:endParaRPr lang="en-US" sz="2000" dirty="0">
              <a:latin typeface="Arial" panose="020B0604020202020204" pitchFamily="34" charset="0"/>
              <a:cs typeface="Arial" panose="020B0604020202020204" pitchFamily="34" charset="0"/>
            </a:endParaRPr>
          </a:p>
        </p:txBody>
      </p:sp>
      <p:graphicFrame>
        <p:nvGraphicFramePr>
          <p:cNvPr id="6" name="Object 5"/>
          <p:cNvGraphicFramePr>
            <a:graphicFrameLocks noChangeAspect="1"/>
          </p:cNvGraphicFramePr>
          <p:nvPr>
            <p:extLst/>
          </p:nvPr>
        </p:nvGraphicFramePr>
        <p:xfrm>
          <a:off x="1051035" y="1788237"/>
          <a:ext cx="3520966" cy="929144"/>
        </p:xfrm>
        <a:graphic>
          <a:graphicData uri="http://schemas.openxmlformats.org/presentationml/2006/ole">
            <mc:AlternateContent xmlns:mc="http://schemas.openxmlformats.org/markup-compatibility/2006">
              <mc:Choice xmlns:v="urn:schemas-microsoft-com:vml" Requires="v">
                <p:oleObj spid="_x0000_s7197" name="Equation" r:id="rId5" imgW="1828800" imgH="482400" progId="Equation.DSMT4">
                  <p:embed/>
                </p:oleObj>
              </mc:Choice>
              <mc:Fallback>
                <p:oleObj name="Equation" r:id="rId5" imgW="1828800" imgH="482400" progId="Equation.DSMT4">
                  <p:embed/>
                  <p:pic>
                    <p:nvPicPr>
                      <p:cNvPr id="6" name="Object 5"/>
                      <p:cNvPicPr/>
                      <p:nvPr/>
                    </p:nvPicPr>
                    <p:blipFill>
                      <a:blip r:embed="rId6"/>
                      <a:stretch>
                        <a:fillRect/>
                      </a:stretch>
                    </p:blipFill>
                    <p:spPr>
                      <a:xfrm>
                        <a:off x="1051035" y="1788237"/>
                        <a:ext cx="3520966" cy="929144"/>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973739" y="3368658"/>
          <a:ext cx="4198209" cy="881392"/>
        </p:xfrm>
        <a:graphic>
          <a:graphicData uri="http://schemas.openxmlformats.org/presentationml/2006/ole">
            <mc:AlternateContent xmlns:mc="http://schemas.openxmlformats.org/markup-compatibility/2006">
              <mc:Choice xmlns:v="urn:schemas-microsoft-com:vml" Requires="v">
                <p:oleObj spid="_x0000_s7198" name="Equation" r:id="rId7" imgW="2298600" imgH="482400" progId="Equation.DSMT4">
                  <p:embed/>
                </p:oleObj>
              </mc:Choice>
              <mc:Fallback>
                <p:oleObj name="Equation" r:id="rId7" imgW="2298600" imgH="482400" progId="Equation.DSMT4">
                  <p:embed/>
                  <p:pic>
                    <p:nvPicPr>
                      <p:cNvPr id="7" name="Object 6"/>
                      <p:cNvPicPr/>
                      <p:nvPr/>
                    </p:nvPicPr>
                    <p:blipFill>
                      <a:blip r:embed="rId8"/>
                      <a:stretch>
                        <a:fillRect/>
                      </a:stretch>
                    </p:blipFill>
                    <p:spPr>
                      <a:xfrm>
                        <a:off x="973739" y="3368658"/>
                        <a:ext cx="4198209" cy="881392"/>
                      </a:xfrm>
                      <a:prstGeom prst="rect">
                        <a:avLst/>
                      </a:prstGeom>
                    </p:spPr>
                  </p:pic>
                </p:oleObj>
              </mc:Fallback>
            </mc:AlternateContent>
          </a:graphicData>
        </a:graphic>
      </p:graphicFrame>
      <p:graphicFrame>
        <p:nvGraphicFramePr>
          <p:cNvPr id="8" name="Object 7"/>
          <p:cNvGraphicFramePr>
            <a:graphicFrameLocks noChangeAspect="1"/>
          </p:cNvGraphicFramePr>
          <p:nvPr>
            <p:extLst/>
          </p:nvPr>
        </p:nvGraphicFramePr>
        <p:xfrm>
          <a:off x="838199" y="5021791"/>
          <a:ext cx="7244502" cy="1578705"/>
        </p:xfrm>
        <a:graphic>
          <a:graphicData uri="http://schemas.openxmlformats.org/presentationml/2006/ole">
            <mc:AlternateContent xmlns:mc="http://schemas.openxmlformats.org/markup-compatibility/2006">
              <mc:Choice xmlns:v="urn:schemas-microsoft-com:vml" Requires="v">
                <p:oleObj spid="_x0000_s7199" name="Equation" r:id="rId9" imgW="3555720" imgH="774360" progId="Equation.DSMT4">
                  <p:embed/>
                </p:oleObj>
              </mc:Choice>
              <mc:Fallback>
                <p:oleObj name="Equation" r:id="rId9" imgW="3555720" imgH="774360" progId="Equation.DSMT4">
                  <p:embed/>
                  <p:pic>
                    <p:nvPicPr>
                      <p:cNvPr id="8" name="Object 7"/>
                      <p:cNvPicPr/>
                      <p:nvPr/>
                    </p:nvPicPr>
                    <p:blipFill>
                      <a:blip r:embed="rId10"/>
                      <a:stretch>
                        <a:fillRect/>
                      </a:stretch>
                    </p:blipFill>
                    <p:spPr>
                      <a:xfrm>
                        <a:off x="838199" y="5021791"/>
                        <a:ext cx="7244502" cy="1578705"/>
                      </a:xfrm>
                      <a:prstGeom prst="rect">
                        <a:avLst/>
                      </a:prstGeom>
                    </p:spPr>
                  </p:pic>
                </p:oleObj>
              </mc:Fallback>
            </mc:AlternateContent>
          </a:graphicData>
        </a:graphic>
      </p:graphicFrame>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26358964"/>
      </p:ext>
    </p:extLst>
  </p:cSld>
  <p:clrMapOvr>
    <a:masterClrMapping/>
  </p:clrMapOvr>
  <mc:AlternateContent xmlns:mc="http://schemas.openxmlformats.org/markup-compatibility/2006">
    <mc:Choice xmlns:p14="http://schemas.microsoft.com/office/powerpoint/2010/main" Requires="p14">
      <p:transition spd="slow" p14:dur="2000" advTm="93884"/>
    </mc:Choice>
    <mc:Fallback>
      <p:transition spd="slow" advTm="93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9184"/>
            <a:ext cx="10515600" cy="5767060"/>
          </a:xfrm>
        </p:spPr>
        <p:txBody>
          <a:bodyPr>
            <a:normAutofit fontScale="92500" lnSpcReduction="10000"/>
          </a:bodyPr>
          <a:lstStyle/>
          <a:p>
            <a:endParaRPr lang="en-US" dirty="0" smtClean="0"/>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a:latin typeface="Arial" panose="020B0604020202020204" pitchFamily="34" charset="0"/>
                <a:cs typeface="Arial" panose="020B0604020202020204" pitchFamily="34" charset="0"/>
              </a:rPr>
              <a:t>s</a:t>
            </a:r>
            <a:r>
              <a:rPr lang="en-US" sz="2000" dirty="0" smtClean="0">
                <a:latin typeface="Arial" panose="020B0604020202020204" pitchFamily="34" charset="0"/>
                <a:cs typeface="Arial" panose="020B0604020202020204" pitchFamily="34" charset="0"/>
              </a:rPr>
              <a:t>ubstituting the values of </a:t>
            </a:r>
            <a:r>
              <a:rPr lang="en-US" sz="2000" i="1" dirty="0" smtClean="0">
                <a:latin typeface="Arial" panose="020B0604020202020204" pitchFamily="34" charset="0"/>
                <a:cs typeface="Arial" panose="020B0604020202020204" pitchFamily="34" charset="0"/>
              </a:rPr>
              <a:t>u </a:t>
            </a:r>
            <a:r>
              <a:rPr lang="en-US" sz="2000" dirty="0" smtClean="0">
                <a:latin typeface="Arial" panose="020B0604020202020204" pitchFamily="34" charset="0"/>
                <a:cs typeface="Arial" panose="020B0604020202020204" pitchFamily="34" charset="0"/>
              </a:rPr>
              <a:t>and v,</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Therefore,</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Substituting the value of </a:t>
            </a:r>
            <a:r>
              <a:rPr lang="en-US" sz="2000" i="1" dirty="0" smtClean="0">
                <a:latin typeface="Arial" panose="020B0604020202020204" pitchFamily="34" charset="0"/>
                <a:cs typeface="Arial" panose="020B0604020202020204" pitchFamily="34" charset="0"/>
              </a:rPr>
              <a:t>p </a:t>
            </a:r>
            <a:r>
              <a:rPr lang="en-US" sz="2000" dirty="0" smtClean="0">
                <a:latin typeface="Arial" panose="020B0604020202020204" pitchFamily="34" charset="0"/>
                <a:cs typeface="Arial" panose="020B0604020202020204" pitchFamily="34" charset="0"/>
              </a:rPr>
              <a:t>and </a:t>
            </a:r>
            <a:r>
              <a:rPr lang="en-US" sz="2000" i="1" dirty="0" smtClean="0">
                <a:latin typeface="Arial" panose="020B0604020202020204" pitchFamily="34" charset="0"/>
                <a:cs typeface="Arial" panose="020B0604020202020204" pitchFamily="34" charset="0"/>
              </a:rPr>
              <a:t>Q </a:t>
            </a:r>
            <a:r>
              <a:rPr lang="en-US" sz="2000" dirty="0" smtClean="0">
                <a:latin typeface="Arial" panose="020B0604020202020204" pitchFamily="34" charset="0"/>
                <a:cs typeface="Arial" panose="020B0604020202020204" pitchFamily="34" charset="0"/>
              </a:rPr>
              <a:t>in Eq. </a:t>
            </a:r>
            <a:r>
              <a:rPr lang="en-US" sz="2000" dirty="0">
                <a:latin typeface="Arial" panose="020B0604020202020204" pitchFamily="34" charset="0"/>
                <a:cs typeface="Arial" panose="020B0604020202020204" pitchFamily="34" charset="0"/>
              </a:rPr>
              <a:t>5</a:t>
            </a:r>
            <a:r>
              <a:rPr lang="en-US" sz="2000" i="1" dirty="0" smtClean="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we have</a:t>
            </a:r>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6</a:t>
            </a:r>
            <a:r>
              <a:rPr lang="en-US" sz="2000" dirty="0" smtClean="0">
                <a:latin typeface="Arial" panose="020B0604020202020204" pitchFamily="34" charset="0"/>
                <a:cs typeface="Arial" panose="020B0604020202020204" pitchFamily="34" charset="0"/>
              </a:rPr>
              <a:t>)</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The  above equation can be used even if there is no recess, in which case,      will be the radius of oil supply pipe.</a:t>
            </a:r>
          </a:p>
          <a:p>
            <a:pPr marL="0" indent="0">
              <a:buNone/>
            </a:pPr>
            <a:endParaRPr lang="en-US" dirty="0"/>
          </a:p>
        </p:txBody>
      </p:sp>
      <p:graphicFrame>
        <p:nvGraphicFramePr>
          <p:cNvPr id="4" name="Object 3"/>
          <p:cNvGraphicFramePr>
            <a:graphicFrameLocks noChangeAspect="1"/>
          </p:cNvGraphicFramePr>
          <p:nvPr>
            <p:extLst/>
          </p:nvPr>
        </p:nvGraphicFramePr>
        <p:xfrm>
          <a:off x="1440573" y="559184"/>
          <a:ext cx="2213364" cy="628486"/>
        </p:xfrm>
        <a:graphic>
          <a:graphicData uri="http://schemas.openxmlformats.org/presentationml/2006/ole">
            <mc:AlternateContent xmlns:mc="http://schemas.openxmlformats.org/markup-compatibility/2006">
              <mc:Choice xmlns:v="urn:schemas-microsoft-com:vml" Requires="v">
                <p:oleObj spid="_x0000_s8239" name="Equation" r:id="rId5" imgW="1028520" imgH="291960" progId="Equation.DSMT4">
                  <p:embed/>
                </p:oleObj>
              </mc:Choice>
              <mc:Fallback>
                <p:oleObj name="Equation" r:id="rId5" imgW="1028520" imgH="291960" progId="Equation.DSMT4">
                  <p:embed/>
                  <p:pic>
                    <p:nvPicPr>
                      <p:cNvPr id="4" name="Object 3"/>
                      <p:cNvPicPr/>
                      <p:nvPr/>
                    </p:nvPicPr>
                    <p:blipFill>
                      <a:blip r:embed="rId6"/>
                      <a:stretch>
                        <a:fillRect/>
                      </a:stretch>
                    </p:blipFill>
                    <p:spPr>
                      <a:xfrm>
                        <a:off x="1440573" y="559184"/>
                        <a:ext cx="2213364" cy="628486"/>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1035706" y="1946110"/>
          <a:ext cx="3766045" cy="786579"/>
        </p:xfrm>
        <a:graphic>
          <a:graphicData uri="http://schemas.openxmlformats.org/presentationml/2006/ole">
            <mc:AlternateContent xmlns:mc="http://schemas.openxmlformats.org/markup-compatibility/2006">
              <mc:Choice xmlns:v="urn:schemas-microsoft-com:vml" Requires="v">
                <p:oleObj spid="_x0000_s8240" name="Equation" r:id="rId7" imgW="2006280" imgH="419040" progId="Equation.DSMT4">
                  <p:embed/>
                </p:oleObj>
              </mc:Choice>
              <mc:Fallback>
                <p:oleObj name="Equation" r:id="rId7" imgW="2006280" imgH="419040" progId="Equation.DSMT4">
                  <p:embed/>
                  <p:pic>
                    <p:nvPicPr>
                      <p:cNvPr id="5" name="Object 4"/>
                      <p:cNvPicPr/>
                      <p:nvPr/>
                    </p:nvPicPr>
                    <p:blipFill>
                      <a:blip r:embed="rId8"/>
                      <a:stretch>
                        <a:fillRect/>
                      </a:stretch>
                    </p:blipFill>
                    <p:spPr>
                      <a:xfrm>
                        <a:off x="1035706" y="1946110"/>
                        <a:ext cx="3766045" cy="786579"/>
                      </a:xfrm>
                      <a:prstGeom prst="rect">
                        <a:avLst/>
                      </a:prstGeom>
                    </p:spPr>
                  </p:pic>
                </p:oleObj>
              </mc:Fallback>
            </mc:AlternateContent>
          </a:graphicData>
        </a:graphic>
      </p:graphicFrame>
      <p:graphicFrame>
        <p:nvGraphicFramePr>
          <p:cNvPr id="6" name="Object 5"/>
          <p:cNvGraphicFramePr>
            <a:graphicFrameLocks noChangeAspect="1"/>
          </p:cNvGraphicFramePr>
          <p:nvPr>
            <p:extLst/>
          </p:nvPr>
        </p:nvGraphicFramePr>
        <p:xfrm>
          <a:off x="911772" y="3032345"/>
          <a:ext cx="6273800" cy="820738"/>
        </p:xfrm>
        <a:graphic>
          <a:graphicData uri="http://schemas.openxmlformats.org/presentationml/2006/ole">
            <mc:AlternateContent xmlns:mc="http://schemas.openxmlformats.org/markup-compatibility/2006">
              <mc:Choice xmlns:v="urn:schemas-microsoft-com:vml" Requires="v">
                <p:oleObj spid="_x0000_s8241" name="Equation" r:id="rId9" imgW="3974760" imgH="520560" progId="Equation.DSMT4">
                  <p:embed/>
                </p:oleObj>
              </mc:Choice>
              <mc:Fallback>
                <p:oleObj name="Equation" r:id="rId9" imgW="3974760" imgH="520560" progId="Equation.DSMT4">
                  <p:embed/>
                  <p:pic>
                    <p:nvPicPr>
                      <p:cNvPr id="6" name="Object 5"/>
                      <p:cNvPicPr/>
                      <p:nvPr/>
                    </p:nvPicPr>
                    <p:blipFill>
                      <a:blip r:embed="rId10"/>
                      <a:stretch>
                        <a:fillRect/>
                      </a:stretch>
                    </p:blipFill>
                    <p:spPr>
                      <a:xfrm>
                        <a:off x="911772" y="3032345"/>
                        <a:ext cx="6273800" cy="820738"/>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911772" y="4186834"/>
          <a:ext cx="2241331" cy="1414432"/>
        </p:xfrm>
        <a:graphic>
          <a:graphicData uri="http://schemas.openxmlformats.org/presentationml/2006/ole">
            <mc:AlternateContent xmlns:mc="http://schemas.openxmlformats.org/markup-compatibility/2006">
              <mc:Choice xmlns:v="urn:schemas-microsoft-com:vml" Requires="v">
                <p:oleObj spid="_x0000_s8242" name="Equation" r:id="rId11" imgW="1307880" imgH="825480" progId="Equation.DSMT4">
                  <p:embed/>
                </p:oleObj>
              </mc:Choice>
              <mc:Fallback>
                <p:oleObj name="Equation" r:id="rId11" imgW="1307880" imgH="825480" progId="Equation.DSMT4">
                  <p:embed/>
                  <p:pic>
                    <p:nvPicPr>
                      <p:cNvPr id="7" name="Object 6"/>
                      <p:cNvPicPr/>
                      <p:nvPr/>
                    </p:nvPicPr>
                    <p:blipFill>
                      <a:blip r:embed="rId12"/>
                      <a:stretch>
                        <a:fillRect/>
                      </a:stretch>
                    </p:blipFill>
                    <p:spPr>
                      <a:xfrm>
                        <a:off x="911772" y="4186834"/>
                        <a:ext cx="2241331" cy="1414432"/>
                      </a:xfrm>
                      <a:prstGeom prst="rect">
                        <a:avLst/>
                      </a:prstGeom>
                    </p:spPr>
                  </p:pic>
                </p:oleObj>
              </mc:Fallback>
            </mc:AlternateContent>
          </a:graphicData>
        </a:graphic>
      </p:graphicFrame>
      <p:graphicFrame>
        <p:nvGraphicFramePr>
          <p:cNvPr id="8" name="Object 7"/>
          <p:cNvGraphicFramePr>
            <a:graphicFrameLocks noChangeAspect="1"/>
          </p:cNvGraphicFramePr>
          <p:nvPr>
            <p:extLst/>
          </p:nvPr>
        </p:nvGraphicFramePr>
        <p:xfrm>
          <a:off x="8977149" y="5632796"/>
          <a:ext cx="282464" cy="313850"/>
        </p:xfrm>
        <a:graphic>
          <a:graphicData uri="http://schemas.openxmlformats.org/presentationml/2006/ole">
            <mc:AlternateContent xmlns:mc="http://schemas.openxmlformats.org/markup-compatibility/2006">
              <mc:Choice xmlns:v="urn:schemas-microsoft-com:vml" Requires="v">
                <p:oleObj spid="_x0000_s8243" name="Equation" r:id="rId13" imgW="228600" imgH="253800" progId="Equation.DSMT4">
                  <p:embed/>
                </p:oleObj>
              </mc:Choice>
              <mc:Fallback>
                <p:oleObj name="Equation" r:id="rId13" imgW="228600" imgH="253800" progId="Equation.DSMT4">
                  <p:embed/>
                  <p:pic>
                    <p:nvPicPr>
                      <p:cNvPr id="8" name="Object 7"/>
                      <p:cNvPicPr/>
                      <p:nvPr/>
                    </p:nvPicPr>
                    <p:blipFill>
                      <a:blip r:embed="rId14"/>
                      <a:stretch>
                        <a:fillRect/>
                      </a:stretch>
                    </p:blipFill>
                    <p:spPr>
                      <a:xfrm>
                        <a:off x="8977149" y="5632796"/>
                        <a:ext cx="282464" cy="313850"/>
                      </a:xfrm>
                      <a:prstGeom prst="rect">
                        <a:avLst/>
                      </a:prstGeom>
                    </p:spPr>
                  </p:pic>
                </p:oleObj>
              </mc:Fallback>
            </mc:AlternateContent>
          </a:graphicData>
        </a:graphic>
      </p:graphicFrame>
      <p:pic>
        <p:nvPicPr>
          <p:cNvPr id="9" name="Audio 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82075935"/>
      </p:ext>
    </p:extLst>
  </p:cSld>
  <p:clrMapOvr>
    <a:masterClrMapping/>
  </p:clrMapOvr>
  <mc:AlternateContent xmlns:mc="http://schemas.openxmlformats.org/markup-compatibility/2006">
    <mc:Choice xmlns:p14="http://schemas.microsoft.com/office/powerpoint/2010/main" Requires="p14">
      <p:transition spd="slow" p14:dur="2000" advTm="41063"/>
    </mc:Choice>
    <mc:Fallback>
      <p:transition spd="slow" advTm="41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48668"/>
          </a:xfrm>
        </p:spPr>
        <p:txBody>
          <a:bodyPr>
            <a:normAutofit/>
          </a:bodyPr>
          <a:lstStyle/>
          <a:p>
            <a:r>
              <a:rPr lang="en-US" sz="3600" dirty="0" smtClean="0">
                <a:latin typeface="Arial" panose="020B0604020202020204" pitchFamily="34" charset="0"/>
                <a:cs typeface="Arial" panose="020B0604020202020204" pitchFamily="34" charset="0"/>
              </a:rPr>
              <a:t>Energy losses in Hydrostatic bearing</a:t>
            </a:r>
            <a:endParaRPr lang="en-US" sz="3600"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387366"/>
            <a:ext cx="10515600" cy="4789597"/>
          </a:xfrm>
        </p:spPr>
        <p:txBody>
          <a:bodyPr>
            <a:normAutofit/>
          </a:bodyPr>
          <a:lstStyle/>
          <a:p>
            <a:r>
              <a:rPr lang="en-IN" sz="2000" dirty="0">
                <a:latin typeface="Arial" panose="020B0604020202020204" pitchFamily="34" charset="0"/>
                <a:ea typeface="Calibri" panose="020F0502020204030204" pitchFamily="34" charset="0"/>
                <a:cs typeface="Arial" panose="020B0604020202020204" pitchFamily="34" charset="0"/>
              </a:rPr>
              <a:t>The total energy loss in a hydrostatic step </a:t>
            </a:r>
            <a:r>
              <a:rPr lang="en-IN" sz="2000" dirty="0" smtClean="0">
                <a:latin typeface="Arial" panose="020B0604020202020204" pitchFamily="34" charset="0"/>
                <a:ea typeface="Calibri" panose="020F0502020204030204" pitchFamily="34" charset="0"/>
                <a:cs typeface="Arial" panose="020B0604020202020204" pitchFamily="34" charset="0"/>
              </a:rPr>
              <a:t>bearing consists </a:t>
            </a:r>
            <a:r>
              <a:rPr lang="en-IN" sz="2000" dirty="0">
                <a:latin typeface="Arial" panose="020B0604020202020204" pitchFamily="34" charset="0"/>
                <a:ea typeface="Calibri" panose="020F0502020204030204" pitchFamily="34" charset="0"/>
                <a:cs typeface="Arial" panose="020B0604020202020204" pitchFamily="34" charset="0"/>
              </a:rPr>
              <a:t>of two factors—the energy required to pump the lubricating oil and energy loss due to viscous friction. </a:t>
            </a:r>
            <a:endParaRPr lang="en-IN" sz="2000" dirty="0" smtClean="0">
              <a:latin typeface="Arial" panose="020B0604020202020204" pitchFamily="34" charset="0"/>
              <a:ea typeface="Calibri" panose="020F0502020204030204" pitchFamily="34" charset="0"/>
              <a:cs typeface="Arial" panose="020B0604020202020204" pitchFamily="34" charset="0"/>
            </a:endParaRPr>
          </a:p>
          <a:p>
            <a:r>
              <a:rPr lang="en-IN" sz="2000" dirty="0" smtClean="0">
                <a:latin typeface="Arial" panose="020B0604020202020204" pitchFamily="34" charset="0"/>
                <a:ea typeface="Calibri" panose="020F0502020204030204" pitchFamily="34" charset="0"/>
                <a:cs typeface="Arial" panose="020B0604020202020204" pitchFamily="34" charset="0"/>
              </a:rPr>
              <a:t>The </a:t>
            </a:r>
            <a:r>
              <a:rPr lang="en-IN" sz="2000" dirty="0">
                <a:latin typeface="Arial" panose="020B0604020202020204" pitchFamily="34" charset="0"/>
                <a:ea typeface="Calibri" panose="020F0502020204030204" pitchFamily="34" charset="0"/>
                <a:cs typeface="Arial" panose="020B0604020202020204" pitchFamily="34" charset="0"/>
              </a:rPr>
              <a:t>energy </a:t>
            </a:r>
            <a:r>
              <a:rPr lang="en-IN" sz="2000" i="1" dirty="0">
                <a:latin typeface="Arial" panose="020B0604020202020204" pitchFamily="34" charset="0"/>
                <a:ea typeface="Calibri" panose="020F0502020204030204" pitchFamily="34" charset="0"/>
                <a:cs typeface="Arial" panose="020B0604020202020204" pitchFamily="34" charset="0"/>
              </a:rPr>
              <a:t>E</a:t>
            </a:r>
            <a:r>
              <a:rPr lang="en-IN" sz="2000" i="1" baseline="-25000" dirty="0">
                <a:latin typeface="Arial" panose="020B0604020202020204" pitchFamily="34" charset="0"/>
                <a:ea typeface="Calibri" panose="020F0502020204030204" pitchFamily="34" charset="0"/>
                <a:cs typeface="Arial" panose="020B0604020202020204" pitchFamily="34" charset="0"/>
              </a:rPr>
              <a:t>p</a:t>
            </a:r>
            <a:r>
              <a:rPr lang="en-IN" sz="2000" dirty="0">
                <a:latin typeface="Arial" panose="020B0604020202020204" pitchFamily="34" charset="0"/>
                <a:ea typeface="Calibri" panose="020F0502020204030204" pitchFamily="34" charset="0"/>
                <a:cs typeface="Arial" panose="020B0604020202020204" pitchFamily="34" charset="0"/>
              </a:rPr>
              <a:t> required to pump the oil is given by</a:t>
            </a:r>
            <a:r>
              <a:rPr lang="en-IN" sz="2000" dirty="0" smtClean="0">
                <a:latin typeface="Arial" panose="020B0604020202020204" pitchFamily="34" charset="0"/>
                <a:ea typeface="Calibri" panose="020F0502020204030204" pitchFamily="34" charset="0"/>
                <a:cs typeface="Arial" panose="020B0604020202020204" pitchFamily="34" charset="0"/>
              </a:rPr>
              <a:t>,</a:t>
            </a:r>
          </a:p>
          <a:p>
            <a:endParaRPr lang="en-IN" sz="2000" dirty="0">
              <a:latin typeface="Arial" panose="020B0604020202020204" pitchFamily="34" charset="0"/>
              <a:ea typeface="Calibri" panose="020F0502020204030204" pitchFamily="34" charset="0"/>
              <a:cs typeface="Arial" panose="020B0604020202020204" pitchFamily="34" charset="0"/>
            </a:endParaRPr>
          </a:p>
          <a:p>
            <a:endParaRPr lang="en-IN" sz="2000" dirty="0" smtClean="0">
              <a:latin typeface="Arial" panose="020B0604020202020204" pitchFamily="34" charset="0"/>
              <a:ea typeface="Calibri" panose="020F0502020204030204" pitchFamily="34" charset="0"/>
              <a:cs typeface="Arial" panose="020B0604020202020204" pitchFamily="34" charset="0"/>
            </a:endParaRPr>
          </a:p>
          <a:p>
            <a:endParaRPr lang="en-IN" sz="2000" dirty="0">
              <a:latin typeface="Arial" panose="020B0604020202020204" pitchFamily="34" charset="0"/>
              <a:ea typeface="Calibri" panose="020F0502020204030204" pitchFamily="34" charset="0"/>
              <a:cs typeface="Arial" panose="020B0604020202020204" pitchFamily="34" charset="0"/>
            </a:endParaRPr>
          </a:p>
          <a:p>
            <a:endParaRPr lang="en-IN" sz="2000" dirty="0" smtClean="0">
              <a:latin typeface="Arial" panose="020B0604020202020204" pitchFamily="34" charset="0"/>
              <a:ea typeface="Calibri" panose="020F0502020204030204" pitchFamily="34" charset="0"/>
              <a:cs typeface="Arial" panose="020B0604020202020204" pitchFamily="34" charset="0"/>
            </a:endParaRPr>
          </a:p>
          <a:p>
            <a:endParaRPr lang="en-IN"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000" dirty="0" smtClean="0">
                <a:latin typeface="Arial" panose="020B0604020202020204" pitchFamily="34" charset="0"/>
                <a:ea typeface="Calibri" panose="020F0502020204030204" pitchFamily="34" charset="0"/>
                <a:cs typeface="Arial" panose="020B0604020202020204" pitchFamily="34" charset="0"/>
              </a:rPr>
              <a:t>Therefore,</a:t>
            </a:r>
          </a:p>
          <a:p>
            <a:endParaRPr lang="en-IN"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IN"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000" dirty="0">
                <a:latin typeface="Arial" panose="020B0604020202020204" pitchFamily="34" charset="0"/>
                <a:ea typeface="Calibri" panose="020F0502020204030204" pitchFamily="34" charset="0"/>
              </a:rPr>
              <a:t>Where </a:t>
            </a:r>
            <a:r>
              <a:rPr lang="en-IN" sz="2000" i="1" dirty="0">
                <a:latin typeface="Times New Roman" panose="02020603050405020304" pitchFamily="18" charset="0"/>
                <a:ea typeface="Calibri" panose="020F0502020204030204" pitchFamily="34" charset="0"/>
              </a:rPr>
              <a:t>(kW)</a:t>
            </a:r>
            <a:r>
              <a:rPr lang="en-IN" sz="2000" i="1" baseline="-25000" dirty="0">
                <a:latin typeface="Times New Roman" panose="02020603050405020304" pitchFamily="18" charset="0"/>
                <a:ea typeface="Calibri" panose="020F0502020204030204" pitchFamily="34" charset="0"/>
              </a:rPr>
              <a:t>p</a:t>
            </a:r>
            <a:r>
              <a:rPr lang="en-IN" sz="2000" dirty="0">
                <a:latin typeface="Arial" panose="020B0604020202020204" pitchFamily="34" charset="0"/>
                <a:ea typeface="Calibri" panose="020F0502020204030204" pitchFamily="34" charset="0"/>
              </a:rPr>
              <a:t> is the power loss in pumping (in kW). </a:t>
            </a:r>
            <a:endParaRPr lang="en-US" sz="2000" dirty="0"/>
          </a:p>
          <a:p>
            <a:pPr marL="0" indent="0">
              <a:buNone/>
            </a:pPr>
            <a:endParaRPr lang="en-IN" sz="2000" dirty="0" smtClean="0">
              <a:latin typeface="Arial" panose="020B0604020202020204" pitchFamily="34" charset="0"/>
              <a:ea typeface="Calibri" panose="020F050202020403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dirty="0"/>
          </a:p>
        </p:txBody>
      </p:sp>
      <p:graphicFrame>
        <p:nvGraphicFramePr>
          <p:cNvPr id="6" name="Object 5"/>
          <p:cNvGraphicFramePr>
            <a:graphicFrameLocks noChangeAspect="1"/>
          </p:cNvGraphicFramePr>
          <p:nvPr>
            <p:extLst/>
          </p:nvPr>
        </p:nvGraphicFramePr>
        <p:xfrm>
          <a:off x="1468438" y="2619375"/>
          <a:ext cx="3795712" cy="1668463"/>
        </p:xfrm>
        <a:graphic>
          <a:graphicData uri="http://schemas.openxmlformats.org/presentationml/2006/ole">
            <mc:AlternateContent xmlns:mc="http://schemas.openxmlformats.org/markup-compatibility/2006">
              <mc:Choice xmlns:v="urn:schemas-microsoft-com:vml" Requires="v">
                <p:oleObj spid="_x0000_s9236" name="Equation" r:id="rId5" imgW="1993680" imgH="876240" progId="Equation.DSMT4">
                  <p:embed/>
                </p:oleObj>
              </mc:Choice>
              <mc:Fallback>
                <p:oleObj name="Equation" r:id="rId5" imgW="1993680" imgH="876240" progId="Equation.DSMT4">
                  <p:embed/>
                  <p:pic>
                    <p:nvPicPr>
                      <p:cNvPr id="6" name="Object 5"/>
                      <p:cNvPicPr/>
                      <p:nvPr/>
                    </p:nvPicPr>
                    <p:blipFill>
                      <a:blip r:embed="rId6"/>
                      <a:stretch>
                        <a:fillRect/>
                      </a:stretch>
                    </p:blipFill>
                    <p:spPr>
                      <a:xfrm>
                        <a:off x="1468438" y="2619375"/>
                        <a:ext cx="3795712" cy="1668463"/>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997607" y="4929275"/>
          <a:ext cx="2554890" cy="484548"/>
        </p:xfrm>
        <a:graphic>
          <a:graphicData uri="http://schemas.openxmlformats.org/presentationml/2006/ole">
            <mc:AlternateContent xmlns:mc="http://schemas.openxmlformats.org/markup-compatibility/2006">
              <mc:Choice xmlns:v="urn:schemas-microsoft-com:vml" Requires="v">
                <p:oleObj spid="_x0000_s9237" name="Equation" r:id="rId7" imgW="1473120" imgH="279360" progId="Equation.DSMT4">
                  <p:embed/>
                </p:oleObj>
              </mc:Choice>
              <mc:Fallback>
                <p:oleObj name="Equation" r:id="rId7" imgW="1473120" imgH="279360" progId="Equation.DSMT4">
                  <p:embed/>
                  <p:pic>
                    <p:nvPicPr>
                      <p:cNvPr id="7" name="Object 6"/>
                      <p:cNvPicPr/>
                      <p:nvPr/>
                    </p:nvPicPr>
                    <p:blipFill>
                      <a:blip r:embed="rId8"/>
                      <a:stretch>
                        <a:fillRect/>
                      </a:stretch>
                    </p:blipFill>
                    <p:spPr>
                      <a:xfrm>
                        <a:off x="997607" y="4929275"/>
                        <a:ext cx="2554890" cy="484548"/>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07244988"/>
      </p:ext>
    </p:extLst>
  </p:cSld>
  <p:clrMapOvr>
    <a:masterClrMapping/>
  </p:clrMapOvr>
  <mc:AlternateContent xmlns:mc="http://schemas.openxmlformats.org/markup-compatibility/2006">
    <mc:Choice xmlns:p14="http://schemas.microsoft.com/office/powerpoint/2010/main" Requires="p14">
      <p:transition spd="slow" p14:dur="2000" advTm="164537"/>
    </mc:Choice>
    <mc:Fallback>
      <p:transition spd="slow" advTm="164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51945"/>
            <a:ext cx="10515600" cy="5725018"/>
          </a:xfrm>
        </p:spPr>
        <p:txBody>
          <a:bodyPr/>
          <a:lstStyle/>
          <a:p>
            <a:pPr algn="just">
              <a:lnSpc>
                <a:spcPct val="100000"/>
              </a:lnSpc>
            </a:pPr>
            <a:r>
              <a:rPr lang="en-IN" sz="2000" dirty="0" smtClean="0">
                <a:latin typeface="Arial" panose="020B0604020202020204" pitchFamily="34" charset="0"/>
                <a:ea typeface="Calibri" panose="020F0502020204030204" pitchFamily="34" charset="0"/>
                <a:cs typeface="Arial" panose="020B0604020202020204" pitchFamily="34" charset="0"/>
              </a:rPr>
              <a:t>The frictional power loss is determined by considering the elemental ring of radius (r) and radial thickness (</a:t>
            </a:r>
            <a:r>
              <a:rPr lang="en-IN" sz="2000" i="1" dirty="0" smtClean="0">
                <a:latin typeface="Arial" panose="020B0604020202020204" pitchFamily="34" charset="0"/>
                <a:ea typeface="Calibri" panose="020F0502020204030204" pitchFamily="34" charset="0"/>
                <a:cs typeface="Arial" panose="020B0604020202020204" pitchFamily="34" charset="0"/>
              </a:rPr>
              <a:t>dr</a:t>
            </a:r>
            <a:r>
              <a:rPr lang="en-IN" sz="2000" dirty="0" smtClean="0">
                <a:latin typeface="Arial" panose="020B0604020202020204" pitchFamily="34" charset="0"/>
                <a:ea typeface="Calibri" panose="020F0502020204030204" pitchFamily="34" charset="0"/>
                <a:cs typeface="Arial" panose="020B0604020202020204" pitchFamily="34" charset="0"/>
              </a:rPr>
              <a:t>) illustrated in Fig. </a:t>
            </a:r>
            <a:r>
              <a:rPr lang="en-IN" sz="2000" dirty="0">
                <a:latin typeface="Arial" panose="020B0604020202020204" pitchFamily="34" charset="0"/>
                <a:ea typeface="Calibri" panose="020F0502020204030204" pitchFamily="34" charset="0"/>
                <a:cs typeface="Arial" panose="020B0604020202020204" pitchFamily="34" charset="0"/>
              </a:rPr>
              <a:t>2</a:t>
            </a:r>
            <a:r>
              <a:rPr lang="en-IN" sz="2000" dirty="0" smtClean="0">
                <a:latin typeface="Arial" panose="020B0604020202020204" pitchFamily="34" charset="0"/>
                <a:ea typeface="Calibri" panose="020F0502020204030204" pitchFamily="34" charset="0"/>
                <a:cs typeface="Arial" panose="020B0604020202020204" pitchFamily="34" charset="0"/>
              </a:rPr>
              <a:t>(a). </a:t>
            </a:r>
          </a:p>
          <a:p>
            <a:pPr algn="just">
              <a:lnSpc>
                <a:spcPct val="100000"/>
              </a:lnSpc>
            </a:pPr>
            <a:r>
              <a:rPr lang="en-IN" sz="2000" dirty="0" smtClean="0">
                <a:latin typeface="Arial" panose="020B0604020202020204" pitchFamily="34" charset="0"/>
                <a:ea typeface="Calibri" panose="020F0502020204030204" pitchFamily="34" charset="0"/>
                <a:cs typeface="Arial" panose="020B0604020202020204" pitchFamily="34" charset="0"/>
              </a:rPr>
              <a:t>The </a:t>
            </a:r>
            <a:r>
              <a:rPr lang="en-IN" sz="2000" dirty="0">
                <a:latin typeface="Arial" panose="020B0604020202020204" pitchFamily="34" charset="0"/>
                <a:ea typeface="Calibri" panose="020F0502020204030204" pitchFamily="34" charset="0"/>
                <a:cs typeface="Arial" panose="020B0604020202020204" pitchFamily="34" charset="0"/>
              </a:rPr>
              <a:t>viscous resistance for this ring is (</a:t>
            </a:r>
            <a:r>
              <a:rPr lang="en-IN" sz="2000" i="1" dirty="0" err="1">
                <a:latin typeface="Arial" panose="020B0604020202020204" pitchFamily="34" charset="0"/>
                <a:ea typeface="Calibri" panose="020F0502020204030204" pitchFamily="34" charset="0"/>
                <a:cs typeface="Arial" panose="020B0604020202020204" pitchFamily="34" charset="0"/>
              </a:rPr>
              <a:t>dF</a:t>
            </a:r>
            <a:r>
              <a:rPr lang="en-IN" sz="2000" dirty="0">
                <a:latin typeface="Arial" panose="020B0604020202020204" pitchFamily="34" charset="0"/>
                <a:ea typeface="Calibri" panose="020F0502020204030204" pitchFamily="34" charset="0"/>
                <a:cs typeface="Arial" panose="020B0604020202020204" pitchFamily="34" charset="0"/>
              </a:rPr>
              <a:t>). It is determined by Newton's law of viscosity. </a:t>
            </a:r>
            <a:endParaRPr lang="en-US" sz="2000" dirty="0">
              <a:latin typeface="Arial" panose="020B0604020202020204" pitchFamily="34" charset="0"/>
              <a:cs typeface="Arial" panose="020B0604020202020204" pitchFamily="34" charset="0"/>
            </a:endParaRPr>
          </a:p>
          <a:p>
            <a:pPr algn="just">
              <a:lnSpc>
                <a:spcPct val="100000"/>
              </a:lnSpc>
            </a:pPr>
            <a:r>
              <a:rPr lang="en-IN" sz="2000" dirty="0">
                <a:latin typeface="Arial" panose="020B0604020202020204" pitchFamily="34" charset="0"/>
                <a:ea typeface="Calibri" panose="020F0502020204030204" pitchFamily="34" charset="0"/>
                <a:cs typeface="Arial" panose="020B0604020202020204" pitchFamily="34" charset="0"/>
              </a:rPr>
              <a:t>According to this law, </a:t>
            </a:r>
            <a:endParaRPr lang="en-IN" sz="2000" dirty="0" smtClean="0">
              <a:latin typeface="Arial" panose="020B0604020202020204" pitchFamily="34" charset="0"/>
              <a:ea typeface="Calibri" panose="020F0502020204030204" pitchFamily="34" charset="0"/>
              <a:cs typeface="Arial" panose="020B0604020202020204" pitchFamily="34" charset="0"/>
            </a:endParaRPr>
          </a:p>
          <a:p>
            <a:pPr algn="just">
              <a:lnSpc>
                <a:spcPct val="100000"/>
              </a:lnSpc>
            </a:pPr>
            <a:endParaRPr lang="en-US" sz="2000" dirty="0">
              <a:latin typeface="Arial" panose="020B0604020202020204" pitchFamily="34" charset="0"/>
              <a:ea typeface="Calibri" panose="020F0502020204030204" pitchFamily="34" charset="0"/>
              <a:cs typeface="Arial" panose="020B0604020202020204" pitchFamily="34" charset="0"/>
            </a:endParaRPr>
          </a:p>
          <a:p>
            <a:endParaRPr lang="en-US" dirty="0" smtClean="0"/>
          </a:p>
          <a:p>
            <a:pPr marL="0" indent="0">
              <a:buNone/>
            </a:pPr>
            <a:r>
              <a:rPr lang="en-US" sz="2000" dirty="0" smtClean="0">
                <a:latin typeface="Arial" panose="020B0604020202020204" pitchFamily="34" charset="0"/>
                <a:cs typeface="Arial" panose="020B0604020202020204" pitchFamily="34" charset="0"/>
              </a:rPr>
              <a:t>Substituting,</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The frictional torque               is given by</a:t>
            </a: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p:txBody>
      </p:sp>
      <p:graphicFrame>
        <p:nvGraphicFramePr>
          <p:cNvPr id="8" name="Object 7"/>
          <p:cNvGraphicFramePr>
            <a:graphicFrameLocks noChangeAspect="1"/>
          </p:cNvGraphicFramePr>
          <p:nvPr>
            <p:extLst/>
          </p:nvPr>
        </p:nvGraphicFramePr>
        <p:xfrm>
          <a:off x="1147159" y="2042893"/>
          <a:ext cx="1375324" cy="698935"/>
        </p:xfrm>
        <a:graphic>
          <a:graphicData uri="http://schemas.openxmlformats.org/presentationml/2006/ole">
            <mc:AlternateContent xmlns:mc="http://schemas.openxmlformats.org/markup-compatibility/2006">
              <mc:Choice xmlns:v="urn:schemas-microsoft-com:vml" Requires="v">
                <p:oleObj spid="_x0000_s10278" name="Equation" r:id="rId5" imgW="774360" imgH="393480" progId="Equation.DSMT4">
                  <p:embed/>
                </p:oleObj>
              </mc:Choice>
              <mc:Fallback>
                <p:oleObj name="Equation" r:id="rId5" imgW="774360" imgH="393480" progId="Equation.DSMT4">
                  <p:embed/>
                  <p:pic>
                    <p:nvPicPr>
                      <p:cNvPr id="8" name="Object 7"/>
                      <p:cNvPicPr/>
                      <p:nvPr/>
                    </p:nvPicPr>
                    <p:blipFill>
                      <a:blip r:embed="rId6"/>
                      <a:stretch>
                        <a:fillRect/>
                      </a:stretch>
                    </p:blipFill>
                    <p:spPr>
                      <a:xfrm>
                        <a:off x="1147159" y="2042893"/>
                        <a:ext cx="1375324" cy="698935"/>
                      </a:xfrm>
                      <a:prstGeom prst="rect">
                        <a:avLst/>
                      </a:prstGeom>
                    </p:spPr>
                  </p:pic>
                </p:oleObj>
              </mc:Fallback>
            </mc:AlternateContent>
          </a:graphicData>
        </a:graphic>
      </p:graphicFrame>
      <p:graphicFrame>
        <p:nvGraphicFramePr>
          <p:cNvPr id="9" name="Object 8"/>
          <p:cNvGraphicFramePr>
            <a:graphicFrameLocks noChangeAspect="1"/>
          </p:cNvGraphicFramePr>
          <p:nvPr>
            <p:extLst/>
          </p:nvPr>
        </p:nvGraphicFramePr>
        <p:xfrm>
          <a:off x="943249" y="3251638"/>
          <a:ext cx="4332944" cy="1482973"/>
        </p:xfrm>
        <a:graphic>
          <a:graphicData uri="http://schemas.openxmlformats.org/presentationml/2006/ole">
            <mc:AlternateContent xmlns:mc="http://schemas.openxmlformats.org/markup-compatibility/2006">
              <mc:Choice xmlns:v="urn:schemas-microsoft-com:vml" Requires="v">
                <p:oleObj spid="_x0000_s10279" name="Equation" r:id="rId7" imgW="2336760" imgH="799920" progId="Equation.DSMT4">
                  <p:embed/>
                </p:oleObj>
              </mc:Choice>
              <mc:Fallback>
                <p:oleObj name="Equation" r:id="rId7" imgW="2336760" imgH="799920" progId="Equation.DSMT4">
                  <p:embed/>
                  <p:pic>
                    <p:nvPicPr>
                      <p:cNvPr id="9" name="Object 8"/>
                      <p:cNvPicPr/>
                      <p:nvPr/>
                    </p:nvPicPr>
                    <p:blipFill>
                      <a:blip r:embed="rId8"/>
                      <a:stretch>
                        <a:fillRect/>
                      </a:stretch>
                    </p:blipFill>
                    <p:spPr>
                      <a:xfrm>
                        <a:off x="943249" y="3251638"/>
                        <a:ext cx="4332944" cy="1482973"/>
                      </a:xfrm>
                      <a:prstGeom prst="rect">
                        <a:avLst/>
                      </a:prstGeom>
                    </p:spPr>
                  </p:pic>
                </p:oleObj>
              </mc:Fallback>
            </mc:AlternateContent>
          </a:graphicData>
        </a:graphic>
      </p:graphicFrame>
      <p:graphicFrame>
        <p:nvGraphicFramePr>
          <p:cNvPr id="10" name="Object 9"/>
          <p:cNvGraphicFramePr>
            <a:graphicFrameLocks noChangeAspect="1"/>
          </p:cNvGraphicFramePr>
          <p:nvPr>
            <p:extLst/>
          </p:nvPr>
        </p:nvGraphicFramePr>
        <p:xfrm>
          <a:off x="3315356" y="4935773"/>
          <a:ext cx="867759" cy="489505"/>
        </p:xfrm>
        <a:graphic>
          <a:graphicData uri="http://schemas.openxmlformats.org/presentationml/2006/ole">
            <mc:AlternateContent xmlns:mc="http://schemas.openxmlformats.org/markup-compatibility/2006">
              <mc:Choice xmlns:v="urn:schemas-microsoft-com:vml" Requires="v">
                <p:oleObj spid="_x0000_s10280" name="Equation" r:id="rId9" imgW="495000" imgH="279360" progId="Equation.DSMT4">
                  <p:embed/>
                </p:oleObj>
              </mc:Choice>
              <mc:Fallback>
                <p:oleObj name="Equation" r:id="rId9" imgW="495000" imgH="279360" progId="Equation.DSMT4">
                  <p:embed/>
                  <p:pic>
                    <p:nvPicPr>
                      <p:cNvPr id="10" name="Object 9"/>
                      <p:cNvPicPr/>
                      <p:nvPr/>
                    </p:nvPicPr>
                    <p:blipFill>
                      <a:blip r:embed="rId10"/>
                      <a:stretch>
                        <a:fillRect/>
                      </a:stretch>
                    </p:blipFill>
                    <p:spPr>
                      <a:xfrm>
                        <a:off x="3315356" y="4935773"/>
                        <a:ext cx="867759" cy="489505"/>
                      </a:xfrm>
                      <a:prstGeom prst="rect">
                        <a:avLst/>
                      </a:prstGeom>
                    </p:spPr>
                  </p:pic>
                </p:oleObj>
              </mc:Fallback>
            </mc:AlternateContent>
          </a:graphicData>
        </a:graphic>
      </p:graphicFrame>
      <p:graphicFrame>
        <p:nvGraphicFramePr>
          <p:cNvPr id="11" name="Object 10"/>
          <p:cNvGraphicFramePr>
            <a:graphicFrameLocks noChangeAspect="1"/>
          </p:cNvGraphicFramePr>
          <p:nvPr>
            <p:extLst/>
          </p:nvPr>
        </p:nvGraphicFramePr>
        <p:xfrm>
          <a:off x="943250" y="5541521"/>
          <a:ext cx="3576198" cy="751685"/>
        </p:xfrm>
        <a:graphic>
          <a:graphicData uri="http://schemas.openxmlformats.org/presentationml/2006/ole">
            <mc:AlternateContent xmlns:mc="http://schemas.openxmlformats.org/markup-compatibility/2006">
              <mc:Choice xmlns:v="urn:schemas-microsoft-com:vml" Requires="v">
                <p:oleObj spid="_x0000_s10281" name="Equation" r:id="rId11" imgW="1993680" imgH="419040" progId="Equation.DSMT4">
                  <p:embed/>
                </p:oleObj>
              </mc:Choice>
              <mc:Fallback>
                <p:oleObj name="Equation" r:id="rId11" imgW="1993680" imgH="419040" progId="Equation.DSMT4">
                  <p:embed/>
                  <p:pic>
                    <p:nvPicPr>
                      <p:cNvPr id="11" name="Object 10"/>
                      <p:cNvPicPr/>
                      <p:nvPr/>
                    </p:nvPicPr>
                    <p:blipFill>
                      <a:blip r:embed="rId12"/>
                      <a:stretch>
                        <a:fillRect/>
                      </a:stretch>
                    </p:blipFill>
                    <p:spPr>
                      <a:xfrm>
                        <a:off x="943250" y="5541521"/>
                        <a:ext cx="3576198" cy="751685"/>
                      </a:xfrm>
                      <a:prstGeom prst="rect">
                        <a:avLst/>
                      </a:prstGeom>
                    </p:spPr>
                  </p:pic>
                </p:oleObj>
              </mc:Fallback>
            </mc:AlternateContent>
          </a:graphicData>
        </a:graphic>
      </p:graphicFrame>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20480941"/>
      </p:ext>
    </p:extLst>
  </p:cSld>
  <p:clrMapOvr>
    <a:masterClrMapping/>
  </p:clrMapOvr>
  <mc:AlternateContent xmlns:mc="http://schemas.openxmlformats.org/markup-compatibility/2006">
    <mc:Choice xmlns:p14="http://schemas.microsoft.com/office/powerpoint/2010/main" Requires="p14">
      <p:transition spd="slow" p14:dur="2000" advTm="52799"/>
    </mc:Choice>
    <mc:Fallback>
      <p:transition spd="slow" advTm="52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51945"/>
            <a:ext cx="10515600" cy="5725018"/>
          </a:xfrm>
        </p:spPr>
        <p:txBody>
          <a:bodyPr/>
          <a:lstStyle/>
          <a:p>
            <a:pPr marL="0" indent="0">
              <a:buNone/>
            </a:pPr>
            <a:r>
              <a:rPr lang="en-US" sz="2000" dirty="0" smtClean="0">
                <a:latin typeface="Arial" panose="020B0604020202020204" pitchFamily="34" charset="0"/>
                <a:cs typeface="Arial" panose="020B0604020202020204" pitchFamily="34" charset="0"/>
              </a:rPr>
              <a:t>Integrating,</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The unit of             is (N-mm).</a:t>
            </a: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endParaRPr lang="en-US" dirty="0" smtClean="0"/>
          </a:p>
        </p:txBody>
      </p:sp>
      <p:graphicFrame>
        <p:nvGraphicFramePr>
          <p:cNvPr id="4" name="Object 3"/>
          <p:cNvGraphicFramePr>
            <a:graphicFrameLocks noChangeAspect="1"/>
          </p:cNvGraphicFramePr>
          <p:nvPr>
            <p:extLst/>
          </p:nvPr>
        </p:nvGraphicFramePr>
        <p:xfrm>
          <a:off x="1160079" y="948503"/>
          <a:ext cx="3117632" cy="3263121"/>
        </p:xfrm>
        <a:graphic>
          <a:graphicData uri="http://schemas.openxmlformats.org/presentationml/2006/ole">
            <mc:AlternateContent xmlns:mc="http://schemas.openxmlformats.org/markup-compatibility/2006">
              <mc:Choice xmlns:v="urn:schemas-microsoft-com:vml" Requires="v">
                <p:oleObj spid="_x0000_s11293" name="Equation" r:id="rId5" imgW="1904760" imgH="1993680" progId="Equation.DSMT4">
                  <p:embed/>
                </p:oleObj>
              </mc:Choice>
              <mc:Fallback>
                <p:oleObj name="Equation" r:id="rId5" imgW="1904760" imgH="1993680" progId="Equation.DSMT4">
                  <p:embed/>
                  <p:pic>
                    <p:nvPicPr>
                      <p:cNvPr id="4" name="Object 3"/>
                      <p:cNvPicPr/>
                      <p:nvPr/>
                    </p:nvPicPr>
                    <p:blipFill>
                      <a:blip r:embed="rId6"/>
                      <a:stretch>
                        <a:fillRect/>
                      </a:stretch>
                    </p:blipFill>
                    <p:spPr>
                      <a:xfrm>
                        <a:off x="1160079" y="948503"/>
                        <a:ext cx="3117632" cy="3263121"/>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2226220" y="4430753"/>
          <a:ext cx="737697" cy="491798"/>
        </p:xfrm>
        <a:graphic>
          <a:graphicData uri="http://schemas.openxmlformats.org/presentationml/2006/ole">
            <mc:AlternateContent xmlns:mc="http://schemas.openxmlformats.org/markup-compatibility/2006">
              <mc:Choice xmlns:v="urn:schemas-microsoft-com:vml" Requires="v">
                <p:oleObj spid="_x0000_s11294" name="Equation" r:id="rId7" imgW="419040" imgH="279360" progId="Equation.DSMT4">
                  <p:embed/>
                </p:oleObj>
              </mc:Choice>
              <mc:Fallback>
                <p:oleObj name="Equation" r:id="rId7" imgW="419040" imgH="279360" progId="Equation.DSMT4">
                  <p:embed/>
                  <p:pic>
                    <p:nvPicPr>
                      <p:cNvPr id="5" name="Object 4"/>
                      <p:cNvPicPr/>
                      <p:nvPr/>
                    </p:nvPicPr>
                    <p:blipFill>
                      <a:blip r:embed="rId8"/>
                      <a:stretch>
                        <a:fillRect/>
                      </a:stretch>
                    </p:blipFill>
                    <p:spPr>
                      <a:xfrm>
                        <a:off x="2226220" y="4430753"/>
                        <a:ext cx="737697" cy="491798"/>
                      </a:xfrm>
                      <a:prstGeom prst="rect">
                        <a:avLst/>
                      </a:prstGeom>
                    </p:spPr>
                  </p:pic>
                </p:oleObj>
              </mc:Fallback>
            </mc:AlternateContent>
          </a:graphicData>
        </a:graphic>
      </p:graphicFrame>
      <p:graphicFrame>
        <p:nvGraphicFramePr>
          <p:cNvPr id="6" name="Object 5"/>
          <p:cNvGraphicFramePr>
            <a:graphicFrameLocks noChangeAspect="1"/>
          </p:cNvGraphicFramePr>
          <p:nvPr>
            <p:extLst/>
          </p:nvPr>
        </p:nvGraphicFramePr>
        <p:xfrm>
          <a:off x="804916" y="4895878"/>
          <a:ext cx="3493649" cy="1500214"/>
        </p:xfrm>
        <a:graphic>
          <a:graphicData uri="http://schemas.openxmlformats.org/presentationml/2006/ole">
            <mc:AlternateContent xmlns:mc="http://schemas.openxmlformats.org/markup-compatibility/2006">
              <mc:Choice xmlns:v="urn:schemas-microsoft-com:vml" Requires="v">
                <p:oleObj spid="_x0000_s11295" name="Equation" r:id="rId9" imgW="2158920" imgH="927000" progId="Equation.DSMT4">
                  <p:embed/>
                </p:oleObj>
              </mc:Choice>
              <mc:Fallback>
                <p:oleObj name="Equation" r:id="rId9" imgW="2158920" imgH="927000" progId="Equation.DSMT4">
                  <p:embed/>
                  <p:pic>
                    <p:nvPicPr>
                      <p:cNvPr id="6" name="Object 5"/>
                      <p:cNvPicPr/>
                      <p:nvPr/>
                    </p:nvPicPr>
                    <p:blipFill>
                      <a:blip r:embed="rId10"/>
                      <a:stretch>
                        <a:fillRect/>
                      </a:stretch>
                    </p:blipFill>
                    <p:spPr>
                      <a:xfrm>
                        <a:off x="804916" y="4895878"/>
                        <a:ext cx="3493649" cy="1500214"/>
                      </a:xfrm>
                      <a:prstGeom prst="rect">
                        <a:avLst/>
                      </a:prstGeom>
                    </p:spPr>
                  </p:pic>
                </p:oleObj>
              </mc:Fallback>
            </mc:AlternateContent>
          </a:graphicData>
        </a:graphic>
      </p:graphicFrame>
      <p:pic>
        <p:nvPicPr>
          <p:cNvPr id="7" name="Audio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80027423"/>
      </p:ext>
    </p:extLst>
  </p:cSld>
  <p:clrMapOvr>
    <a:masterClrMapping/>
  </p:clrMapOvr>
  <mc:AlternateContent xmlns:mc="http://schemas.openxmlformats.org/markup-compatibility/2006">
    <mc:Choice xmlns:p14="http://schemas.microsoft.com/office/powerpoint/2010/main" Requires="p14">
      <p:transition spd="slow" p14:dur="2000" advTm="34637"/>
    </mc:Choice>
    <mc:Fallback>
      <p:transition spd="slow" advTm="34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15007"/>
            <a:ext cx="10515600" cy="5630425"/>
          </a:xfrm>
        </p:spPr>
        <p:txBody>
          <a:bodyPr/>
          <a:lstStyle/>
          <a:p>
            <a:pPr marL="0" indent="0">
              <a:buNone/>
            </a:pPr>
            <a:r>
              <a:rPr lang="en-US" sz="2000" dirty="0" smtClean="0">
                <a:latin typeface="Arial" panose="020B0604020202020204" pitchFamily="34" charset="0"/>
                <a:cs typeface="Arial" panose="020B0604020202020204" pitchFamily="34" charset="0"/>
              </a:rPr>
              <a:t>Therefore,</a:t>
            </a:r>
          </a:p>
          <a:p>
            <a:pPr marL="0" indent="0">
              <a:buNone/>
            </a:pPr>
            <a:endParaRPr lang="en-US" sz="2000" dirty="0">
              <a:latin typeface="Arial" panose="020B0604020202020204" pitchFamily="34" charset="0"/>
              <a:cs typeface="Arial" panose="020B0604020202020204" pitchFamily="34" charset="0"/>
            </a:endParaRP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sz="2000" dirty="0">
              <a:latin typeface="Arial" panose="020B0604020202020204" pitchFamily="34" charset="0"/>
              <a:cs typeface="Arial" panose="020B0604020202020204" pitchFamily="34" charset="0"/>
            </a:endParaRPr>
          </a:p>
          <a:p>
            <a:pPr marL="0" indent="0">
              <a:buNone/>
            </a:pPr>
            <a:r>
              <a:rPr lang="en-US" sz="2000" dirty="0" smtClean="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7</a:t>
            </a:r>
            <a:r>
              <a:rPr lang="en-US" sz="2000" dirty="0" smtClean="0">
                <a:latin typeface="Arial" panose="020B0604020202020204" pitchFamily="34" charset="0"/>
                <a:cs typeface="Arial" panose="020B0604020202020204" pitchFamily="34" charset="0"/>
              </a:rPr>
              <a:t>)</a:t>
            </a:r>
          </a:p>
          <a:p>
            <a:pPr marL="0" indent="0">
              <a:buNone/>
            </a:pPr>
            <a:endParaRPr lang="en-US" sz="2000" dirty="0" smtClean="0">
              <a:latin typeface="Arial" panose="020B0604020202020204" pitchFamily="34" charset="0"/>
              <a:cs typeface="Arial" panose="020B0604020202020204" pitchFamily="34" charset="0"/>
            </a:endParaRPr>
          </a:p>
          <a:p>
            <a:pPr marL="0" indent="0">
              <a:buNone/>
            </a:pPr>
            <a:endParaRPr lang="en-US" dirty="0"/>
          </a:p>
        </p:txBody>
      </p:sp>
      <p:graphicFrame>
        <p:nvGraphicFramePr>
          <p:cNvPr id="4" name="Object 3"/>
          <p:cNvGraphicFramePr>
            <a:graphicFrameLocks noChangeAspect="1"/>
          </p:cNvGraphicFramePr>
          <p:nvPr>
            <p:extLst/>
          </p:nvPr>
        </p:nvGraphicFramePr>
        <p:xfrm>
          <a:off x="971330" y="1008941"/>
          <a:ext cx="4961059" cy="1534565"/>
        </p:xfrm>
        <a:graphic>
          <a:graphicData uri="http://schemas.openxmlformats.org/presentationml/2006/ole">
            <mc:AlternateContent xmlns:mc="http://schemas.openxmlformats.org/markup-compatibility/2006">
              <mc:Choice xmlns:v="urn:schemas-microsoft-com:vml" Requires="v">
                <p:oleObj spid="_x0000_s12299" name="Equation" r:id="rId5" imgW="2997000" imgH="927000" progId="Equation.DSMT4">
                  <p:embed/>
                </p:oleObj>
              </mc:Choice>
              <mc:Fallback>
                <p:oleObj name="Equation" r:id="rId5" imgW="2997000" imgH="927000" progId="Equation.DSMT4">
                  <p:embed/>
                  <p:pic>
                    <p:nvPicPr>
                      <p:cNvPr id="4" name="Object 3"/>
                      <p:cNvPicPr/>
                      <p:nvPr/>
                    </p:nvPicPr>
                    <p:blipFill>
                      <a:blip r:embed="rId6"/>
                      <a:stretch>
                        <a:fillRect/>
                      </a:stretch>
                    </p:blipFill>
                    <p:spPr>
                      <a:xfrm>
                        <a:off x="971330" y="1008941"/>
                        <a:ext cx="4961059" cy="1534565"/>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11554018"/>
      </p:ext>
    </p:extLst>
  </p:cSld>
  <p:clrMapOvr>
    <a:masterClrMapping/>
  </p:clrMapOvr>
  <mc:AlternateContent xmlns:mc="http://schemas.openxmlformats.org/markup-compatibility/2006">
    <mc:Choice xmlns:p14="http://schemas.microsoft.com/office/powerpoint/2010/main" Requires="p14">
      <p:transition spd="slow" p14:dur="2000" advTm="28108"/>
    </mc:Choice>
    <mc:Fallback>
      <p:transition spd="slow" advTm="28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20965" y="2701159"/>
            <a:ext cx="5686097" cy="707886"/>
          </a:xfrm>
          <a:prstGeom prst="rect">
            <a:avLst/>
          </a:prstGeom>
          <a:noFill/>
        </p:spPr>
        <p:txBody>
          <a:bodyPr wrap="square" rtlCol="0">
            <a:spAutoFit/>
          </a:bodyPr>
          <a:lstStyle/>
          <a:p>
            <a:r>
              <a:rPr lang="en-US" sz="4000" b="1" dirty="0" smtClean="0">
                <a:latin typeface="Arial" panose="020B0604020202020204" pitchFamily="34" charset="0"/>
                <a:cs typeface="Arial" panose="020B0604020202020204" pitchFamily="34" charset="0"/>
              </a:rPr>
              <a:t>Numerical Problems</a:t>
            </a:r>
            <a:endParaRPr lang="en-US" sz="4000" b="1" dirty="0">
              <a:latin typeface="Arial" panose="020B0604020202020204" pitchFamily="34" charset="0"/>
              <a:cs typeface="Arial" panose="020B060402020202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58701612"/>
      </p:ext>
    </p:extLst>
  </p:cSld>
  <p:clrMapOvr>
    <a:masterClrMapping/>
  </p:clrMapOvr>
  <mc:AlternateContent xmlns:mc="http://schemas.openxmlformats.org/markup-compatibility/2006">
    <mc:Choice xmlns:p14="http://schemas.microsoft.com/office/powerpoint/2010/main" Requires="p14">
      <p:transition spd="slow" p14:dur="2000" advTm="5042"/>
    </mc:Choice>
    <mc:Fallback>
      <p:transition spd="slow" advTm="5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54682"/>
          </a:xfrm>
        </p:spPr>
        <p:txBody>
          <a:bodyPr>
            <a:noAutofit/>
          </a:bodyPr>
          <a:lstStyle/>
          <a:p>
            <a:r>
              <a:rPr lang="en-US" sz="3200" b="1" dirty="0" smtClean="0">
                <a:latin typeface="Arial" panose="020B0604020202020204" pitchFamily="34" charset="0"/>
                <a:cs typeface="Arial" panose="020B0604020202020204" pitchFamily="34" charset="0"/>
              </a:rPr>
              <a:t>Example 1</a:t>
            </a:r>
            <a:endParaRPr lang="en-US" sz="32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008993"/>
            <a:ext cx="10515600" cy="5167970"/>
          </a:xfrm>
        </p:spPr>
        <p:txBody>
          <a:bodyPr>
            <a:normAutofit lnSpcReduction="10000"/>
          </a:bodyPr>
          <a:lstStyle/>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The following data is given for a hydrostatic thrust  bearing:</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thrust load = 500 </a:t>
            </a:r>
            <a:r>
              <a:rPr lang="en-IN" sz="2000" dirty="0" smtClean="0">
                <a:latin typeface="Arial" panose="020B0604020202020204" pitchFamily="34" charset="0"/>
                <a:ea typeface="Calibri" panose="020F0502020204030204" pitchFamily="34" charset="0"/>
                <a:cs typeface="Arial" panose="020B0604020202020204" pitchFamily="34" charset="0"/>
              </a:rPr>
              <a:t>kN</a:t>
            </a: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smtClean="0">
                <a:latin typeface="Arial" panose="020B0604020202020204" pitchFamily="34" charset="0"/>
                <a:ea typeface="Calibri" panose="020F0502020204030204" pitchFamily="34" charset="0"/>
                <a:cs typeface="Arial" panose="020B0604020202020204" pitchFamily="34" charset="0"/>
              </a:rPr>
              <a:t>shaft speed = 720 rpm</a:t>
            </a: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smtClean="0">
                <a:latin typeface="Arial" panose="020B0604020202020204" pitchFamily="34" charset="0"/>
                <a:ea typeface="Calibri" panose="020F0502020204030204" pitchFamily="34" charset="0"/>
                <a:cs typeface="Arial" panose="020B0604020202020204" pitchFamily="34" charset="0"/>
              </a:rPr>
              <a:t>shaft </a:t>
            </a:r>
            <a:r>
              <a:rPr lang="en-IN" sz="2000" dirty="0">
                <a:latin typeface="Arial" panose="020B0604020202020204" pitchFamily="34" charset="0"/>
                <a:ea typeface="Calibri" panose="020F0502020204030204" pitchFamily="34" charset="0"/>
                <a:cs typeface="Arial" panose="020B0604020202020204" pitchFamily="34" charset="0"/>
              </a:rPr>
              <a:t>diameter = 500 mm</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recess diameter = 300 mm</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film thickness = 0.15 mm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viscosity of lubricant = 160 SUS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000" dirty="0">
                <a:latin typeface="Arial" panose="020B0604020202020204" pitchFamily="34" charset="0"/>
                <a:ea typeface="Calibri" panose="020F0502020204030204" pitchFamily="34" charset="0"/>
                <a:cs typeface="Arial" panose="020B0604020202020204" pitchFamily="34" charset="0"/>
              </a:rPr>
              <a:t>specific gravity = 0.86 </a:t>
            </a:r>
            <a:endParaRPr lang="en-US" sz="2000" dirty="0">
              <a:latin typeface="Arial" panose="020B0604020202020204" pitchFamily="34" charset="0"/>
              <a:cs typeface="Arial" panose="020B0604020202020204" pitchFamily="34" charset="0"/>
            </a:endParaRPr>
          </a:p>
          <a:p>
            <a:pPr marL="0" indent="0">
              <a:buNone/>
            </a:pPr>
            <a:r>
              <a:rPr lang="en-IN" sz="2000" dirty="0" smtClean="0">
                <a:latin typeface="Arial" panose="020B0604020202020204" pitchFamily="34" charset="0"/>
                <a:ea typeface="Calibri" panose="020F0502020204030204" pitchFamily="34" charset="0"/>
                <a:cs typeface="Arial" panose="020B0604020202020204" pitchFamily="34" charset="0"/>
              </a:rPr>
              <a:t>Calculate</a:t>
            </a:r>
          </a:p>
          <a:p>
            <a:pPr marL="514350" indent="-514350" algn="just">
              <a:lnSpc>
                <a:spcPct val="107000"/>
              </a:lnSpc>
              <a:spcBef>
                <a:spcPts val="0"/>
              </a:spcBef>
              <a:buFont typeface="+mj-lt"/>
              <a:buAutoNum type="romanLcPeriod"/>
            </a:pPr>
            <a:r>
              <a:rPr lang="en-IN" sz="2000" dirty="0">
                <a:latin typeface="Arial" panose="020B0604020202020204" pitchFamily="34" charset="0"/>
                <a:ea typeface="Calibri" panose="020F0502020204030204" pitchFamily="34" charset="0"/>
                <a:cs typeface="Vrinda"/>
              </a:rPr>
              <a:t>supply pressure; </a:t>
            </a:r>
            <a:endParaRPr lang="en-US" sz="2000" dirty="0">
              <a:latin typeface="Calibri" panose="020F0502020204030204" pitchFamily="34" charset="0"/>
              <a:ea typeface="Calibri" panose="020F0502020204030204" pitchFamily="34" charset="0"/>
              <a:cs typeface="Vrinda"/>
            </a:endParaRPr>
          </a:p>
          <a:p>
            <a:pPr marL="514350" indent="-514350" algn="just">
              <a:lnSpc>
                <a:spcPct val="107000"/>
              </a:lnSpc>
              <a:spcBef>
                <a:spcPts val="0"/>
              </a:spcBef>
              <a:buFont typeface="+mj-lt"/>
              <a:buAutoNum type="romanLcPeriod"/>
            </a:pPr>
            <a:r>
              <a:rPr lang="en-IN" sz="2000" dirty="0">
                <a:latin typeface="Arial" panose="020B0604020202020204" pitchFamily="34" charset="0"/>
                <a:ea typeface="Calibri" panose="020F0502020204030204" pitchFamily="34" charset="0"/>
                <a:cs typeface="Vrinda"/>
              </a:rPr>
              <a:t>flow requirement in litres/min; </a:t>
            </a:r>
            <a:endParaRPr lang="en-US" sz="2000" dirty="0">
              <a:latin typeface="Calibri" panose="020F0502020204030204" pitchFamily="34" charset="0"/>
              <a:ea typeface="Calibri" panose="020F0502020204030204" pitchFamily="34" charset="0"/>
              <a:cs typeface="Vrinda"/>
            </a:endParaRPr>
          </a:p>
          <a:p>
            <a:pPr marL="514350" indent="-514350" algn="just">
              <a:lnSpc>
                <a:spcPct val="107000"/>
              </a:lnSpc>
              <a:spcBef>
                <a:spcPts val="0"/>
              </a:spcBef>
              <a:buFont typeface="+mj-lt"/>
              <a:buAutoNum type="romanLcPeriod"/>
            </a:pPr>
            <a:r>
              <a:rPr lang="en-IN" sz="2000" dirty="0">
                <a:latin typeface="Arial" panose="020B0604020202020204" pitchFamily="34" charset="0"/>
                <a:ea typeface="Calibri" panose="020F0502020204030204" pitchFamily="34" charset="0"/>
                <a:cs typeface="Vrinda"/>
              </a:rPr>
              <a:t>power loss in pumping; and </a:t>
            </a:r>
            <a:endParaRPr lang="en-US" sz="2000" dirty="0">
              <a:latin typeface="Calibri" panose="020F0502020204030204" pitchFamily="34" charset="0"/>
              <a:ea typeface="Calibri" panose="020F0502020204030204" pitchFamily="34" charset="0"/>
              <a:cs typeface="Vrinda"/>
            </a:endParaRPr>
          </a:p>
          <a:p>
            <a:pPr marL="514350" indent="-514350" algn="just">
              <a:lnSpc>
                <a:spcPct val="107000"/>
              </a:lnSpc>
              <a:spcBef>
                <a:spcPts val="0"/>
              </a:spcBef>
              <a:buFont typeface="+mj-lt"/>
              <a:buAutoNum type="romanLcPeriod"/>
            </a:pPr>
            <a:r>
              <a:rPr lang="en-IN" sz="2000" dirty="0">
                <a:latin typeface="Arial" panose="020B0604020202020204" pitchFamily="34" charset="0"/>
                <a:ea typeface="Calibri" panose="020F0502020204030204" pitchFamily="34" charset="0"/>
                <a:cs typeface="Vrinda"/>
              </a:rPr>
              <a:t>frictional power loss. </a:t>
            </a:r>
            <a:endParaRPr lang="en-US" sz="2000" dirty="0">
              <a:latin typeface="Calibri" panose="020F0502020204030204" pitchFamily="34" charset="0"/>
              <a:ea typeface="Calibri" panose="020F0502020204030204" pitchFamily="34" charset="0"/>
              <a:cs typeface="Vrinda"/>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932398811"/>
      </p:ext>
    </p:extLst>
  </p:cSld>
  <p:clrMapOvr>
    <a:masterClrMapping/>
  </p:clrMapOvr>
  <mc:AlternateContent xmlns:mc="http://schemas.openxmlformats.org/markup-compatibility/2006">
    <mc:Choice xmlns:p14="http://schemas.microsoft.com/office/powerpoint/2010/main" Requires="p14">
      <p:transition spd="slow" p14:dur="2000" advTm="1174"/>
    </mc:Choice>
    <mc:Fallback>
      <p:transition spd="slow" advTm="1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2966"/>
            <a:ext cx="10515600" cy="5703997"/>
          </a:xfrm>
        </p:spPr>
        <p:txBody>
          <a:bodyPr>
            <a:normAutofit/>
          </a:bodyPr>
          <a:lstStyle/>
          <a:p>
            <a:pPr marL="0" indent="0">
              <a:buNone/>
            </a:pPr>
            <a:r>
              <a:rPr lang="en-US" sz="2000" b="1" dirty="0" smtClean="0">
                <a:latin typeface="Arial" panose="020B0604020202020204" pitchFamily="34" charset="0"/>
                <a:cs typeface="Arial" panose="020B0604020202020204" pitchFamily="34" charset="0"/>
              </a:rPr>
              <a:t>Solution:</a:t>
            </a:r>
          </a:p>
          <a:p>
            <a:pPr marL="0" indent="0">
              <a:buNone/>
            </a:pPr>
            <a:r>
              <a:rPr lang="en-IN" sz="2000" dirty="0">
                <a:latin typeface="Arial" panose="020B0604020202020204" pitchFamily="34" charset="0"/>
                <a:cs typeface="Arial" panose="020B0604020202020204" pitchFamily="34" charset="0"/>
              </a:rPr>
              <a:t>Given, W= 500 kN, n = 720 rpm, Do = 500 mm, Di= 300 mm, h0 = 0.15 mm, ρ = 0.86 viscosity = 160 SUS</a:t>
            </a:r>
          </a:p>
          <a:p>
            <a:pPr marL="0" indent="0">
              <a:buNone/>
            </a:pPr>
            <a:endParaRPr lang="en-US" sz="2000" dirty="0"/>
          </a:p>
          <a:p>
            <a:pPr marL="0" indent="0">
              <a:buNone/>
            </a:pPr>
            <a:endParaRPr lang="en-US" sz="2000" dirty="0">
              <a:latin typeface="Arial" panose="020B0604020202020204" pitchFamily="34" charset="0"/>
              <a:cs typeface="Arial" panose="020B0604020202020204" pitchFamily="34" charset="0"/>
            </a:endParaRPr>
          </a:p>
        </p:txBody>
      </p:sp>
      <p:graphicFrame>
        <p:nvGraphicFramePr>
          <p:cNvPr id="8" name="Object 7"/>
          <p:cNvGraphicFramePr>
            <a:graphicFrameLocks noChangeAspect="1"/>
          </p:cNvGraphicFramePr>
          <p:nvPr>
            <p:extLst/>
          </p:nvPr>
        </p:nvGraphicFramePr>
        <p:xfrm>
          <a:off x="931863" y="1493838"/>
          <a:ext cx="4630737" cy="2000250"/>
        </p:xfrm>
        <a:graphic>
          <a:graphicData uri="http://schemas.openxmlformats.org/presentationml/2006/ole">
            <mc:AlternateContent xmlns:mc="http://schemas.openxmlformats.org/markup-compatibility/2006">
              <mc:Choice xmlns:v="urn:schemas-microsoft-com:vml" Requires="v">
                <p:oleObj spid="_x0000_s13332" name="Equation" r:id="rId5" imgW="2438280" imgH="1054080" progId="Equation.DSMT4">
                  <p:embed/>
                </p:oleObj>
              </mc:Choice>
              <mc:Fallback>
                <p:oleObj name="Equation" r:id="rId5" imgW="2438280" imgH="1054080" progId="Equation.DSMT4">
                  <p:embed/>
                  <p:pic>
                    <p:nvPicPr>
                      <p:cNvPr id="8" name="Object 7"/>
                      <p:cNvPicPr/>
                      <p:nvPr/>
                    </p:nvPicPr>
                    <p:blipFill>
                      <a:blip r:embed="rId6"/>
                      <a:stretch>
                        <a:fillRect/>
                      </a:stretch>
                    </p:blipFill>
                    <p:spPr>
                      <a:xfrm>
                        <a:off x="931863" y="1493838"/>
                        <a:ext cx="4630737" cy="2000250"/>
                      </a:xfrm>
                      <a:prstGeom prst="rect">
                        <a:avLst/>
                      </a:prstGeom>
                    </p:spPr>
                  </p:pic>
                </p:oleObj>
              </mc:Fallback>
            </mc:AlternateContent>
          </a:graphicData>
        </a:graphic>
      </p:graphicFrame>
      <p:graphicFrame>
        <p:nvGraphicFramePr>
          <p:cNvPr id="9" name="Object 8"/>
          <p:cNvGraphicFramePr>
            <a:graphicFrameLocks noChangeAspect="1"/>
          </p:cNvGraphicFramePr>
          <p:nvPr>
            <p:extLst/>
          </p:nvPr>
        </p:nvGraphicFramePr>
        <p:xfrm>
          <a:off x="931863" y="3777457"/>
          <a:ext cx="3956050" cy="2493962"/>
        </p:xfrm>
        <a:graphic>
          <a:graphicData uri="http://schemas.openxmlformats.org/presentationml/2006/ole">
            <mc:AlternateContent xmlns:mc="http://schemas.openxmlformats.org/markup-compatibility/2006">
              <mc:Choice xmlns:v="urn:schemas-microsoft-com:vml" Requires="v">
                <p:oleObj spid="_x0000_s13333" name="Equation" r:id="rId7" imgW="2133360" imgH="1346040" progId="Equation.DSMT4">
                  <p:embed/>
                </p:oleObj>
              </mc:Choice>
              <mc:Fallback>
                <p:oleObj name="Equation" r:id="rId7" imgW="2133360" imgH="1346040" progId="Equation.DSMT4">
                  <p:embed/>
                  <p:pic>
                    <p:nvPicPr>
                      <p:cNvPr id="9" name="Object 8"/>
                      <p:cNvPicPr/>
                      <p:nvPr/>
                    </p:nvPicPr>
                    <p:blipFill>
                      <a:blip r:embed="rId8"/>
                      <a:stretch>
                        <a:fillRect/>
                      </a:stretch>
                    </p:blipFill>
                    <p:spPr>
                      <a:xfrm>
                        <a:off x="931863" y="3777457"/>
                        <a:ext cx="3956050" cy="2493962"/>
                      </a:xfrm>
                      <a:prstGeom prst="rect">
                        <a:avLst/>
                      </a:prstGeom>
                    </p:spPr>
                  </p:pic>
                </p:oleObj>
              </mc:Fallback>
            </mc:AlternateContent>
          </a:graphicData>
        </a:graphic>
      </p:graphicFrame>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58374269"/>
      </p:ext>
    </p:extLst>
  </p:cSld>
  <p:clrMapOvr>
    <a:masterClrMapping/>
  </p:clrMapOvr>
  <mc:AlternateContent xmlns:mc="http://schemas.openxmlformats.org/markup-compatibility/2006">
    <mc:Choice xmlns:p14="http://schemas.microsoft.com/office/powerpoint/2010/main" Requires="p14">
      <p:transition spd="slow" p14:dur="2000" advTm="731"/>
    </mc:Choice>
    <mc:Fallback>
      <p:transition spd="slow" advTm="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nvPr>
        </p:nvGraphicFramePr>
        <p:xfrm>
          <a:off x="1149022" y="690071"/>
          <a:ext cx="4557713" cy="4127500"/>
        </p:xfrm>
        <a:graphic>
          <a:graphicData uri="http://schemas.openxmlformats.org/presentationml/2006/ole">
            <mc:AlternateContent xmlns:mc="http://schemas.openxmlformats.org/markup-compatibility/2006">
              <mc:Choice xmlns:v="urn:schemas-microsoft-com:vml" Requires="v">
                <p:oleObj spid="_x0000_s14356" name="Equation" r:id="rId5" imgW="2450880" imgH="2222280" progId="Equation.DSMT4">
                  <p:embed/>
                </p:oleObj>
              </mc:Choice>
              <mc:Fallback>
                <p:oleObj name="Equation" r:id="rId5" imgW="2450880" imgH="2222280" progId="Equation.DSMT4">
                  <p:embed/>
                  <p:pic>
                    <p:nvPicPr>
                      <p:cNvPr id="4" name="Object 3"/>
                      <p:cNvPicPr/>
                      <p:nvPr/>
                    </p:nvPicPr>
                    <p:blipFill>
                      <a:blip r:embed="rId6"/>
                      <a:stretch>
                        <a:fillRect/>
                      </a:stretch>
                    </p:blipFill>
                    <p:spPr>
                      <a:xfrm>
                        <a:off x="1149022" y="690071"/>
                        <a:ext cx="4557713" cy="4127500"/>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1149350" y="4987924"/>
          <a:ext cx="3443671" cy="1318675"/>
        </p:xfrm>
        <a:graphic>
          <a:graphicData uri="http://schemas.openxmlformats.org/presentationml/2006/ole">
            <mc:AlternateContent xmlns:mc="http://schemas.openxmlformats.org/markup-compatibility/2006">
              <mc:Choice xmlns:v="urn:schemas-microsoft-com:vml" Requires="v">
                <p:oleObj spid="_x0000_s14357" name="Equation" r:id="rId7" imgW="1892160" imgH="723600" progId="Equation.DSMT4">
                  <p:embed/>
                </p:oleObj>
              </mc:Choice>
              <mc:Fallback>
                <p:oleObj name="Equation" r:id="rId7" imgW="1892160" imgH="723600" progId="Equation.DSMT4">
                  <p:embed/>
                  <p:pic>
                    <p:nvPicPr>
                      <p:cNvPr id="5" name="Object 4"/>
                      <p:cNvPicPr/>
                      <p:nvPr/>
                    </p:nvPicPr>
                    <p:blipFill>
                      <a:blip r:embed="rId8"/>
                      <a:stretch>
                        <a:fillRect/>
                      </a:stretch>
                    </p:blipFill>
                    <p:spPr>
                      <a:xfrm>
                        <a:off x="1149350" y="4987924"/>
                        <a:ext cx="3443671" cy="1318675"/>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88458282"/>
      </p:ext>
    </p:extLst>
  </p:cSld>
  <p:clrMapOvr>
    <a:masterClrMapping/>
  </p:clrMapOvr>
  <mc:AlternateContent xmlns:mc="http://schemas.openxmlformats.org/markup-compatibility/2006">
    <mc:Choice xmlns:p14="http://schemas.microsoft.com/office/powerpoint/2010/main" Requires="p14">
      <p:transition spd="slow" p14:dur="2000" advTm="933"/>
    </mc:Choice>
    <mc:Fallback>
      <p:transition spd="slow" advTm="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48972"/>
          </a:xfrm>
        </p:spPr>
        <p:txBody>
          <a:bodyPr>
            <a:normAutofit/>
          </a:bodyPr>
          <a:lstStyle/>
          <a:p>
            <a:r>
              <a:rPr lang="en-US" sz="3600" dirty="0" smtClean="0">
                <a:latin typeface="Arial" panose="020B0604020202020204" pitchFamily="34" charset="0"/>
                <a:cs typeface="Arial" panose="020B0604020202020204" pitchFamily="34" charset="0"/>
              </a:rPr>
              <a:t>Viscous flow through Rectangular slot</a:t>
            </a:r>
            <a:endParaRPr lang="en-US" sz="3600"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313793"/>
            <a:ext cx="10515600" cy="5386552"/>
          </a:xfrm>
        </p:spPr>
        <p:txBody>
          <a:bodyPr>
            <a:normAutofit lnSpcReduction="10000"/>
          </a:bodyPr>
          <a:lstStyle/>
          <a:p>
            <a:r>
              <a:rPr lang="en-US" sz="2200" dirty="0" smtClean="0">
                <a:latin typeface="Arial" panose="020B0604020202020204" pitchFamily="34" charset="0"/>
                <a:cs typeface="Arial" panose="020B0604020202020204" pitchFamily="34" charset="0"/>
              </a:rPr>
              <a:t>The flow of lubricating oil through a rectangular slot is shown in Fig.1:</a:t>
            </a:r>
            <a:endParaRPr lang="en-US" sz="2400" dirty="0" smtClean="0">
              <a:latin typeface="Arial" panose="020B0604020202020204" pitchFamily="34" charset="0"/>
              <a:cs typeface="Arial" panose="020B0604020202020204" pitchFamily="34" charset="0"/>
            </a:endParaRP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IN" sz="2000" i="1" dirty="0" smtClean="0">
              <a:latin typeface="Arial" panose="020B0604020202020204" pitchFamily="34" charset="0"/>
              <a:ea typeface="Calibri" panose="020F0502020204030204" pitchFamily="34" charset="0"/>
              <a:cs typeface="Arial" panose="020B0604020202020204" pitchFamily="34" charset="0"/>
            </a:endParaRPr>
          </a:p>
          <a:p>
            <a:endParaRPr lang="en-IN" sz="2000" i="1" dirty="0" smtClean="0">
              <a:latin typeface="Arial" panose="020B0604020202020204" pitchFamily="34" charset="0"/>
              <a:ea typeface="Calibri" panose="020F0502020204030204" pitchFamily="34" charset="0"/>
              <a:cs typeface="Arial" panose="020B0604020202020204" pitchFamily="34" charset="0"/>
            </a:endParaRPr>
          </a:p>
          <a:p>
            <a:r>
              <a:rPr lang="en-IN" sz="2000" i="1" dirty="0" smtClean="0">
                <a:latin typeface="Arial" panose="020B0604020202020204" pitchFamily="34" charset="0"/>
                <a:ea typeface="Calibri" panose="020F0502020204030204" pitchFamily="34" charset="0"/>
                <a:cs typeface="Arial" panose="020B0604020202020204" pitchFamily="34" charset="0"/>
              </a:rPr>
              <a:t>l</a:t>
            </a:r>
            <a:r>
              <a:rPr lang="en-IN" sz="2000" dirty="0" smtClean="0">
                <a:latin typeface="Arial" panose="020B0604020202020204" pitchFamily="34" charset="0"/>
                <a:ea typeface="Calibri" panose="020F0502020204030204" pitchFamily="34" charset="0"/>
                <a:cs typeface="Arial" panose="020B0604020202020204" pitchFamily="34" charset="0"/>
              </a:rPr>
              <a:t> is the length of the slot in the direction of flow, while b and h are the </a:t>
            </a:r>
            <a:r>
              <a:rPr lang="en-IN" sz="2000" dirty="0" smtClean="0">
                <a:latin typeface="Arial" panose="020B0604020202020204" pitchFamily="34" charset="0"/>
                <a:ea typeface="Calibri" panose="020F0502020204030204" pitchFamily="34" charset="0"/>
              </a:rPr>
              <a:t>dimensions of the slot in a plane perpendicular to the direction of flow.</a:t>
            </a:r>
            <a:endParaRPr lang="en-US" sz="2000" dirty="0" smtClean="0">
              <a:latin typeface="Arial" panose="020B0604020202020204" pitchFamily="34" charset="0"/>
              <a:cs typeface="Arial" panose="020B0604020202020204" pitchFamily="34" charset="0"/>
            </a:endParaRPr>
          </a:p>
          <a:p>
            <a:endParaRPr lang="en-US" sz="2000" dirty="0" smtClean="0"/>
          </a:p>
          <a:p>
            <a:endParaRPr lang="en-US" dirty="0"/>
          </a:p>
        </p:txBody>
      </p:sp>
      <p:pic>
        <p:nvPicPr>
          <p:cNvPr id="5" name="Picture 4"/>
          <p:cNvPicPr/>
          <p:nvPr/>
        </p:nvPicPr>
        <p:blipFill>
          <a:blip r:embed="rId4" cstate="print">
            <a:extLst>
              <a:ext uri="{28A0092B-C50C-407E-A947-70E740481C1C}">
                <a14:useLocalDpi xmlns:a14="http://schemas.microsoft.com/office/drawing/2010/main" val="0"/>
              </a:ext>
            </a:extLst>
          </a:blip>
          <a:stretch>
            <a:fillRect/>
          </a:stretch>
        </p:blipFill>
        <p:spPr>
          <a:xfrm>
            <a:off x="3937474" y="1863302"/>
            <a:ext cx="3153103" cy="3426364"/>
          </a:xfrm>
          <a:prstGeom prst="rect">
            <a:avLst/>
          </a:prstGeom>
        </p:spPr>
      </p:pic>
      <p:sp>
        <p:nvSpPr>
          <p:cNvPr id="6" name="TextBox 5"/>
          <p:cNvSpPr txBox="1"/>
          <p:nvPr/>
        </p:nvSpPr>
        <p:spPr>
          <a:xfrm>
            <a:off x="2027893" y="5289666"/>
            <a:ext cx="6972264" cy="369332"/>
          </a:xfrm>
          <a:prstGeom prst="rect">
            <a:avLst/>
          </a:prstGeom>
          <a:noFill/>
        </p:spPr>
        <p:txBody>
          <a:bodyPr wrap="square" rtlCol="0">
            <a:spAutoFit/>
          </a:bodyPr>
          <a:lstStyle/>
          <a:p>
            <a:r>
              <a:rPr lang="en-US" dirty="0" smtClean="0"/>
              <a:t>Fig 1: </a:t>
            </a:r>
            <a:r>
              <a:rPr lang="en-US" dirty="0"/>
              <a:t>(a)Viscous </a:t>
            </a:r>
            <a:r>
              <a:rPr lang="en-US" dirty="0" smtClean="0"/>
              <a:t>flow through </a:t>
            </a:r>
            <a:r>
              <a:rPr lang="en-US" dirty="0" err="1"/>
              <a:t>Rectangularslot</a:t>
            </a:r>
            <a:r>
              <a:rPr lang="en-US" dirty="0"/>
              <a:t> (</a:t>
            </a:r>
            <a:r>
              <a:rPr lang="en-US" dirty="0" smtClean="0"/>
              <a:t>b) Velocity distribution </a:t>
            </a:r>
            <a:endParaRPr lang="en-US" dirty="0"/>
          </a:p>
        </p:txBody>
      </p:sp>
      <p:sp>
        <p:nvSpPr>
          <p:cNvPr id="8" name="Rectangle 7"/>
          <p:cNvSpPr/>
          <p:nvPr/>
        </p:nvSpPr>
        <p:spPr>
          <a:xfrm>
            <a:off x="3048000" y="3105835"/>
            <a:ext cx="6096000" cy="369332"/>
          </a:xfrm>
          <a:prstGeom prst="rect">
            <a:avLst/>
          </a:prstGeom>
        </p:spPr>
        <p:txBody>
          <a:bodyPr>
            <a:spAutoFit/>
          </a:bodyPr>
          <a:lstStyle/>
          <a:p>
            <a:r>
              <a:rPr lang="en-IN" dirty="0" smtClean="0">
                <a:latin typeface="Arial" panose="020B0604020202020204" pitchFamily="34" charset="0"/>
                <a:ea typeface="Calibri" panose="020F0502020204030204" pitchFamily="34" charset="0"/>
              </a:rPr>
              <a:t>. </a:t>
            </a: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40328079"/>
      </p:ext>
    </p:extLst>
  </p:cSld>
  <p:clrMapOvr>
    <a:masterClrMapping/>
  </p:clrMapOvr>
  <mc:AlternateContent xmlns:mc="http://schemas.openxmlformats.org/markup-compatibility/2006">
    <mc:Choice xmlns:p14="http://schemas.microsoft.com/office/powerpoint/2010/main" Requires="p14">
      <p:transition spd="slow" p14:dur="2000" advTm="50473"/>
    </mc:Choice>
    <mc:Fallback>
      <p:transition spd="slow" advTm="50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nvPr>
        </p:nvGraphicFramePr>
        <p:xfrm>
          <a:off x="1060450" y="642938"/>
          <a:ext cx="5200989" cy="2405062"/>
        </p:xfrm>
        <a:graphic>
          <a:graphicData uri="http://schemas.openxmlformats.org/presentationml/2006/ole">
            <mc:AlternateContent xmlns:mc="http://schemas.openxmlformats.org/markup-compatibility/2006">
              <mc:Choice xmlns:v="urn:schemas-microsoft-com:vml" Requires="v">
                <p:oleObj spid="_x0000_s15371" name="Equation" r:id="rId5" imgW="2882880" imgH="1333440" progId="Equation.DSMT4">
                  <p:embed/>
                </p:oleObj>
              </mc:Choice>
              <mc:Fallback>
                <p:oleObj name="Equation" r:id="rId5" imgW="2882880" imgH="1333440" progId="Equation.DSMT4">
                  <p:embed/>
                  <p:pic>
                    <p:nvPicPr>
                      <p:cNvPr id="4" name="Object 3"/>
                      <p:cNvPicPr/>
                      <p:nvPr/>
                    </p:nvPicPr>
                    <p:blipFill>
                      <a:blip r:embed="rId6"/>
                      <a:stretch>
                        <a:fillRect/>
                      </a:stretch>
                    </p:blipFill>
                    <p:spPr>
                      <a:xfrm>
                        <a:off x="1060450" y="642938"/>
                        <a:ext cx="5200989" cy="2405062"/>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622786950"/>
      </p:ext>
    </p:extLst>
  </p:cSld>
  <p:clrMapOvr>
    <a:masterClrMapping/>
  </p:clrMapOvr>
  <mc:AlternateContent xmlns:mc="http://schemas.openxmlformats.org/markup-compatibility/2006">
    <mc:Choice xmlns:p14="http://schemas.microsoft.com/office/powerpoint/2010/main" Requires="p14">
      <p:transition spd="slow" p14:dur="2000" advTm="1120"/>
    </mc:Choice>
    <mc:Fallback>
      <p:transition spd="slow" advTm="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06930"/>
          </a:xfrm>
        </p:spPr>
        <p:txBody>
          <a:bodyPr>
            <a:normAutofit/>
          </a:bodyPr>
          <a:lstStyle/>
          <a:p>
            <a:r>
              <a:rPr lang="en-US" sz="3200" b="1" dirty="0" smtClean="0">
                <a:latin typeface="Arial" panose="020B0604020202020204" pitchFamily="34" charset="0"/>
                <a:cs typeface="Arial" panose="020B0604020202020204" pitchFamily="34" charset="0"/>
              </a:rPr>
              <a:t>Example 2</a:t>
            </a:r>
            <a:endParaRPr lang="en-US" sz="32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072056"/>
            <a:ext cx="10515600" cy="5104907"/>
          </a:xfrm>
        </p:spPr>
        <p:txBody>
          <a:bodyPr/>
          <a:lstStyle/>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The pad of a square hydrostatic thrust bearing, with four pockets of 150 x 150 mm is shown in </a:t>
            </a:r>
            <a:r>
              <a:rPr lang="en-IN" sz="2000" dirty="0" smtClean="0">
                <a:latin typeface="Arial" panose="020B0604020202020204" pitchFamily="34" charset="0"/>
                <a:ea typeface="Calibri" panose="020F0502020204030204" pitchFamily="34" charset="0"/>
                <a:cs typeface="Arial" panose="020B0604020202020204" pitchFamily="34" charset="0"/>
              </a:rPr>
              <a:t>the following figure. </a:t>
            </a:r>
            <a:r>
              <a:rPr lang="en-IN" sz="2000" dirty="0">
                <a:latin typeface="Arial" panose="020B0604020202020204" pitchFamily="34" charset="0"/>
                <a:ea typeface="Calibri" panose="020F0502020204030204" pitchFamily="34" charset="0"/>
                <a:cs typeface="Arial" panose="020B0604020202020204" pitchFamily="34" charset="0"/>
              </a:rPr>
              <a:t>The thrust load is 500 kN and the film thickness is 0.15 mm. The viscosity of  the lubricant is 250 cP. The pressure in the area A bordering the pockets can be assumed to be uniform and equal to the supply pressure. The pressure distribution in the area B (shown by hatching lines) is assumed to be linear, varying from </a:t>
            </a:r>
            <a:r>
              <a:rPr lang="en-IN" sz="2000" dirty="0" smtClean="0">
                <a:latin typeface="Arial" panose="020B0604020202020204" pitchFamily="34" charset="0"/>
                <a:ea typeface="Calibri" panose="020F0502020204030204" pitchFamily="34" charset="0"/>
                <a:cs typeface="Arial" panose="020B0604020202020204" pitchFamily="34" charset="0"/>
              </a:rPr>
              <a:t>supply </a:t>
            </a:r>
            <a:r>
              <a:rPr lang="en-IN" sz="2000" dirty="0">
                <a:latin typeface="Arial" panose="020B0604020202020204" pitchFamily="34" charset="0"/>
                <a:ea typeface="Calibri" panose="020F0502020204030204" pitchFamily="34" charset="0"/>
                <a:cs typeface="Vrinda"/>
              </a:rPr>
              <a:t>pressure at the inner edge to atmospheric pressure at the outer edge. For calculating the flow of the lubricant, it can be assumed that the area B is straightened out and has length equal to the mean length shown by the dotted line. </a:t>
            </a:r>
            <a:endParaRPr lang="en-IN" sz="2000" dirty="0" smtClean="0">
              <a:latin typeface="Arial" panose="020B0604020202020204" pitchFamily="34" charset="0"/>
              <a:ea typeface="Calibri" panose="020F0502020204030204" pitchFamily="34" charset="0"/>
              <a:cs typeface="Vrinda"/>
            </a:endParaRPr>
          </a:p>
          <a:p>
            <a:pPr marL="0" indent="0" algn="just">
              <a:lnSpc>
                <a:spcPct val="107000"/>
              </a:lnSpc>
              <a:buNone/>
            </a:pPr>
            <a:r>
              <a:rPr lang="en-IN" sz="2000" dirty="0" smtClean="0">
                <a:latin typeface="Arial" panose="020B0604020202020204" pitchFamily="34" charset="0"/>
                <a:ea typeface="Calibri" panose="020F0502020204030204" pitchFamily="34" charset="0"/>
                <a:cs typeface="Vrinda"/>
              </a:rPr>
              <a:t>Calculate</a:t>
            </a:r>
            <a:endParaRPr lang="en-US" sz="2000" dirty="0">
              <a:latin typeface="Calibri" panose="020F0502020204030204" pitchFamily="34" charset="0"/>
              <a:ea typeface="Calibri" panose="020F0502020204030204" pitchFamily="34" charset="0"/>
              <a:cs typeface="Vrinda"/>
            </a:endParaRPr>
          </a:p>
          <a:p>
            <a:pPr marL="514350" indent="-514350" algn="just">
              <a:lnSpc>
                <a:spcPct val="107000"/>
              </a:lnSpc>
              <a:spcBef>
                <a:spcPts val="0"/>
              </a:spcBef>
              <a:buFont typeface="+mj-lt"/>
              <a:buAutoNum type="romanUcPeriod"/>
            </a:pPr>
            <a:r>
              <a:rPr lang="en-IN" sz="2000" dirty="0">
                <a:latin typeface="Arial" panose="020B0604020202020204" pitchFamily="34" charset="0"/>
                <a:ea typeface="Calibri" panose="020F0502020204030204" pitchFamily="34" charset="0"/>
                <a:cs typeface="Vrinda"/>
              </a:rPr>
              <a:t>supply pressure; and</a:t>
            </a:r>
            <a:endParaRPr lang="en-US" sz="2000" dirty="0">
              <a:latin typeface="Calibri" panose="020F0502020204030204" pitchFamily="34" charset="0"/>
              <a:ea typeface="Calibri" panose="020F0502020204030204" pitchFamily="34" charset="0"/>
              <a:cs typeface="Vrinda"/>
            </a:endParaRPr>
          </a:p>
          <a:p>
            <a:pPr marL="514350" indent="-514350">
              <a:buFont typeface="+mj-lt"/>
              <a:buAutoNum type="romanUcPeriod"/>
            </a:pPr>
            <a:r>
              <a:rPr lang="en-IN" sz="2000" dirty="0">
                <a:latin typeface="Arial" panose="020B0604020202020204" pitchFamily="34" charset="0"/>
                <a:ea typeface="Calibri" panose="020F0502020204030204" pitchFamily="34" charset="0"/>
              </a:rPr>
              <a:t>flow requirement in litres/min</a:t>
            </a:r>
            <a:endParaRPr lang="en-US" sz="2000" dirty="0"/>
          </a:p>
          <a:p>
            <a:pPr marL="0" indent="0" algn="just">
              <a:lnSpc>
                <a:spcPct val="100000"/>
              </a:lnSpc>
              <a:buNone/>
            </a:pPr>
            <a:endParaRPr lang="en-US" sz="2000" dirty="0">
              <a:latin typeface="Arial" panose="020B0604020202020204" pitchFamily="34" charset="0"/>
              <a:cs typeface="Arial" panose="020B0604020202020204" pitchFamily="34" charset="0"/>
            </a:endParaRPr>
          </a:p>
          <a:p>
            <a:pPr algn="just"/>
            <a:endParaRPr lang="en-US" dirty="0"/>
          </a:p>
        </p:txBody>
      </p:sp>
      <p:pic>
        <p:nvPicPr>
          <p:cNvPr id="9" name="Picture 8"/>
          <p:cNvPicPr/>
          <p:nvPr/>
        </p:nvPicPr>
        <p:blipFill>
          <a:blip r:embed="rId4" cstate="print">
            <a:extLst>
              <a:ext uri="{28A0092B-C50C-407E-A947-70E740481C1C}">
                <a14:useLocalDpi xmlns:a14="http://schemas.microsoft.com/office/drawing/2010/main" val="0"/>
              </a:ext>
            </a:extLst>
          </a:blip>
          <a:stretch>
            <a:fillRect/>
          </a:stretch>
        </p:blipFill>
        <p:spPr>
          <a:xfrm>
            <a:off x="6462372" y="3580721"/>
            <a:ext cx="3417352" cy="3072327"/>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54255114"/>
      </p:ext>
    </p:extLst>
  </p:cSld>
  <p:clrMapOvr>
    <a:masterClrMapping/>
  </p:clrMapOvr>
  <mc:AlternateContent xmlns:mc="http://schemas.openxmlformats.org/markup-compatibility/2006">
    <mc:Choice xmlns:p14="http://schemas.microsoft.com/office/powerpoint/2010/main" Requires="p14">
      <p:transition spd="slow" p14:dur="2000" advTm="3029"/>
    </mc:Choice>
    <mc:Fallback>
      <p:transition spd="slow" advTm="30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838200" y="399393"/>
            <a:ext cx="10515600" cy="5777570"/>
          </a:xfrm>
        </p:spPr>
        <p:txBody>
          <a:bodyPr>
            <a:normAutofit/>
          </a:bodyPr>
          <a:lstStyle/>
          <a:p>
            <a:pPr marL="0" indent="0">
              <a:buNone/>
            </a:pPr>
            <a:r>
              <a:rPr lang="en-US" sz="2000" b="1" dirty="0" smtClean="0">
                <a:latin typeface="Arial" panose="020B0604020202020204" pitchFamily="34" charset="0"/>
                <a:cs typeface="Arial" panose="020B0604020202020204" pitchFamily="34" charset="0"/>
              </a:rPr>
              <a:t>Solution</a:t>
            </a:r>
          </a:p>
          <a:p>
            <a:pPr marL="0" indent="0">
              <a:buNone/>
            </a:pPr>
            <a:r>
              <a:rPr lang="en-IN" sz="2000" dirty="0">
                <a:latin typeface="Arial" panose="020B0604020202020204" pitchFamily="34" charset="0"/>
                <a:ea typeface="Calibri" panose="020F0502020204030204" pitchFamily="34" charset="0"/>
                <a:cs typeface="Arial" panose="020B0604020202020204" pitchFamily="34" charset="0"/>
              </a:rPr>
              <a:t>Given W= 500 kN    </a:t>
            </a:r>
            <a:r>
              <a:rPr lang="en-IN" sz="2000" dirty="0" err="1">
                <a:latin typeface="Arial" panose="020B0604020202020204" pitchFamily="34" charset="0"/>
                <a:ea typeface="Calibri" panose="020F0502020204030204" pitchFamily="34" charset="0"/>
                <a:cs typeface="Arial" panose="020B0604020202020204" pitchFamily="34" charset="0"/>
              </a:rPr>
              <a:t>h</a:t>
            </a:r>
            <a:r>
              <a:rPr lang="en-IN" sz="2000" i="1" baseline="-25000" dirty="0" err="1">
                <a:latin typeface="Arial" panose="020B0604020202020204" pitchFamily="34" charset="0"/>
                <a:ea typeface="Calibri" panose="020F0502020204030204" pitchFamily="34" charset="0"/>
                <a:cs typeface="Arial" panose="020B0604020202020204" pitchFamily="34" charset="0"/>
              </a:rPr>
              <a:t>o</a:t>
            </a:r>
            <a:r>
              <a:rPr lang="en-IN" sz="2000" dirty="0">
                <a:latin typeface="Arial" panose="020B0604020202020204" pitchFamily="34" charset="0"/>
                <a:ea typeface="Calibri" panose="020F0502020204030204" pitchFamily="34" charset="0"/>
                <a:cs typeface="Arial" panose="020B0604020202020204" pitchFamily="34" charset="0"/>
              </a:rPr>
              <a:t> = 0.15 mm </a:t>
            </a:r>
            <a:r>
              <a:rPr lang="en-IN" sz="2000" dirty="0" smtClean="0">
                <a:latin typeface="Arial" panose="020B0604020202020204" pitchFamily="34" charset="0"/>
                <a:ea typeface="Calibri" panose="020F0502020204030204" pitchFamily="34" charset="0"/>
                <a:cs typeface="Arial" panose="020B0604020202020204" pitchFamily="34" charset="0"/>
              </a:rPr>
              <a:t>  z </a:t>
            </a:r>
            <a:r>
              <a:rPr lang="en-IN" sz="2000" dirty="0">
                <a:latin typeface="Arial" panose="020B0604020202020204" pitchFamily="34" charset="0"/>
                <a:ea typeface="Calibri" panose="020F0502020204030204" pitchFamily="34" charset="0"/>
                <a:cs typeface="Arial" panose="020B0604020202020204" pitchFamily="34" charset="0"/>
              </a:rPr>
              <a:t>= 250 </a:t>
            </a:r>
            <a:r>
              <a:rPr lang="en-IN" sz="2000" dirty="0" err="1">
                <a:latin typeface="Arial" panose="020B0604020202020204" pitchFamily="34" charset="0"/>
                <a:ea typeface="Calibri" panose="020F0502020204030204" pitchFamily="34" charset="0"/>
                <a:cs typeface="Arial" panose="020B0604020202020204" pitchFamily="34" charset="0"/>
              </a:rPr>
              <a:t>cP</a:t>
            </a:r>
            <a:r>
              <a:rPr lang="en-IN" sz="2000" dirty="0">
                <a:latin typeface="Arial" panose="020B0604020202020204" pitchFamily="34" charset="0"/>
                <a:ea typeface="Calibri" panose="020F0502020204030204" pitchFamily="34" charset="0"/>
                <a:cs typeface="Arial" panose="020B0604020202020204" pitchFamily="34" charset="0"/>
              </a:rPr>
              <a:t>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lvl="0" indent="0">
              <a:buNone/>
            </a:pPr>
            <a:r>
              <a:rPr lang="en-US" altLang="en-US" sz="2000" dirty="0" err="1" smtClean="0">
                <a:latin typeface="Arial" panose="020B0604020202020204" pitchFamily="34" charset="0"/>
                <a:ea typeface="Calibri" panose="020F0502020204030204" pitchFamily="34" charset="0"/>
                <a:cs typeface="Arial" panose="020B0604020202020204" pitchFamily="34" charset="0"/>
              </a:rPr>
              <a:t>i</a:t>
            </a:r>
            <a:r>
              <a:rPr lang="en-US" altLang="en-US" sz="2000" dirty="0" smtClean="0">
                <a:latin typeface="Arial" panose="020B0604020202020204" pitchFamily="34" charset="0"/>
                <a:ea typeface="Calibri" panose="020F0502020204030204" pitchFamily="34" charset="0"/>
                <a:cs typeface="Arial" panose="020B0604020202020204" pitchFamily="34" charset="0"/>
              </a:rPr>
              <a:t>. Supply pressure</a:t>
            </a:r>
          </a:p>
          <a:p>
            <a:pPr marL="0" lvl="0" indent="0">
              <a:buNone/>
            </a:pPr>
            <a:r>
              <a:rPr lang="en-US" altLang="en-US" sz="2000" dirty="0" smtClean="0">
                <a:latin typeface="Arial" panose="020B0604020202020204" pitchFamily="34" charset="0"/>
                <a:ea typeface="Calibri" panose="020F0502020204030204" pitchFamily="34" charset="0"/>
                <a:cs typeface="Arial" panose="020B0604020202020204" pitchFamily="34" charset="0"/>
              </a:rPr>
              <a:t>The </a:t>
            </a:r>
            <a:r>
              <a:rPr lang="en-US" altLang="en-US" sz="2000" dirty="0">
                <a:latin typeface="Arial" panose="020B0604020202020204" pitchFamily="34" charset="0"/>
                <a:ea typeface="Calibri" panose="020F0502020204030204" pitchFamily="34" charset="0"/>
                <a:cs typeface="Arial" panose="020B0604020202020204" pitchFamily="34" charset="0"/>
              </a:rPr>
              <a:t>pressure in the area A is the supply pressure P</a:t>
            </a:r>
            <a:r>
              <a:rPr lang="en-US" altLang="en-US" sz="2000" i="1" baseline="-30000" dirty="0">
                <a:latin typeface="Arial" panose="020B0604020202020204" pitchFamily="34" charset="0"/>
                <a:ea typeface="Calibri" panose="020F0502020204030204" pitchFamily="34" charset="0"/>
                <a:cs typeface="Arial" panose="020B0604020202020204" pitchFamily="34" charset="0"/>
              </a:rPr>
              <a:t> </a:t>
            </a:r>
            <a:r>
              <a:rPr lang="en-US" altLang="en-US" sz="2000" i="1" baseline="-30000" dirty="0" err="1">
                <a:latin typeface="Arial" panose="020B0604020202020204" pitchFamily="34" charset="0"/>
                <a:ea typeface="Calibri" panose="020F0502020204030204" pitchFamily="34" charset="0"/>
                <a:cs typeface="Arial" panose="020B0604020202020204" pitchFamily="34" charset="0"/>
              </a:rPr>
              <a:t>i</a:t>
            </a:r>
            <a:r>
              <a:rPr lang="en-US" altLang="en-US" sz="2000" dirty="0">
                <a:latin typeface="Arial" panose="020B0604020202020204" pitchFamily="34" charset="0"/>
                <a:ea typeface="Calibri" panose="020F0502020204030204" pitchFamily="34" charset="0"/>
                <a:cs typeface="Arial" panose="020B0604020202020204" pitchFamily="34" charset="0"/>
              </a:rPr>
              <a:t> while the average pressure in the area B is </a:t>
            </a:r>
            <a:endParaRPr lang="en-US" altLang="en-US" sz="2000" dirty="0">
              <a:latin typeface="Arial" panose="020B0604020202020204" pitchFamily="34" charset="0"/>
            </a:endParaRPr>
          </a:p>
          <a:p>
            <a:pPr marL="0" indent="0">
              <a:buNone/>
            </a:pPr>
            <a:r>
              <a:rPr lang="en-US" sz="2000" dirty="0" smtClean="0">
                <a:latin typeface="Arial" panose="020B0604020202020204" pitchFamily="34" charset="0"/>
                <a:ea typeface="Calibri" panose="020F0502020204030204" pitchFamily="34" charset="0"/>
                <a:cs typeface="Arial" panose="020B0604020202020204" pitchFamily="34" charset="0"/>
              </a:rPr>
              <a:t>Therefore,</a:t>
            </a:r>
          </a:p>
          <a:p>
            <a:pPr marL="0" indent="0">
              <a:buNone/>
            </a:pP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r>
              <a:rPr lang="en-US" sz="2000" dirty="0" smtClean="0">
                <a:latin typeface="Arial" panose="020B0604020202020204" pitchFamily="34" charset="0"/>
                <a:ea typeface="Calibri" panose="020F0502020204030204" pitchFamily="34" charset="0"/>
                <a:cs typeface="Arial" panose="020B0604020202020204" pitchFamily="34" charset="0"/>
              </a:rPr>
              <a:t>ii. Flow requirement</a:t>
            </a:r>
          </a:p>
          <a:p>
            <a:pPr marL="0" indent="0">
              <a:buNone/>
            </a:pPr>
            <a:r>
              <a:rPr lang="en-IN" sz="2000" dirty="0">
                <a:latin typeface="Arial" panose="020B0604020202020204" pitchFamily="34" charset="0"/>
                <a:ea typeface="Calibri" panose="020F0502020204030204" pitchFamily="34" charset="0"/>
              </a:rPr>
              <a:t>When the area B is straightened out, its length is equal to (450 x 4) or 1800 mm.</a:t>
            </a:r>
            <a:endParaRPr lang="en-US" sz="2000" dirty="0"/>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sz="2000" dirty="0">
              <a:latin typeface="Arial" panose="020B0604020202020204" pitchFamily="34" charset="0"/>
              <a:ea typeface="Calibri" panose="020F0502020204030204" pitchFamily="34" charset="0"/>
              <a:cs typeface="Arial" panose="020B0604020202020204" pitchFamily="34" charset="0"/>
            </a:endParaRPr>
          </a:p>
        </p:txBody>
      </p:sp>
      <p:graphicFrame>
        <p:nvGraphicFramePr>
          <p:cNvPr id="11" name="Object 10"/>
          <p:cNvGraphicFramePr>
            <a:graphicFrameLocks noChangeAspect="1"/>
          </p:cNvGraphicFramePr>
          <p:nvPr>
            <p:extLst/>
          </p:nvPr>
        </p:nvGraphicFramePr>
        <p:xfrm>
          <a:off x="1471940" y="1883597"/>
          <a:ext cx="819314" cy="390497"/>
        </p:xfrm>
        <a:graphic>
          <a:graphicData uri="http://schemas.openxmlformats.org/presentationml/2006/ole">
            <mc:AlternateContent xmlns:mc="http://schemas.openxmlformats.org/markup-compatibility/2006">
              <mc:Choice xmlns:v="urn:schemas-microsoft-com:vml" Requires="v">
                <p:oleObj spid="_x0000_s16413" name="Equation" r:id="rId5" imgW="457200" imgH="215640" progId="Equation.DSMT4">
                  <p:embed/>
                </p:oleObj>
              </mc:Choice>
              <mc:Fallback>
                <p:oleObj name="Equation" r:id="rId5" imgW="457200" imgH="215640" progId="Equation.DSMT4">
                  <p:embed/>
                  <p:pic>
                    <p:nvPicPr>
                      <p:cNvPr id="11" name="Object 10"/>
                      <p:cNvPicPr>
                        <a:picLocks noChangeAspect="1" noChangeArrowheads="1"/>
                      </p:cNvPicPr>
                      <p:nvPr/>
                    </p:nvPicPr>
                    <p:blipFill>
                      <a:blip r:embed="rId6"/>
                      <a:srcRect/>
                      <a:stretch>
                        <a:fillRect/>
                      </a:stretch>
                    </p:blipFill>
                    <p:spPr bwMode="auto">
                      <a:xfrm>
                        <a:off x="1471940" y="1883597"/>
                        <a:ext cx="819314" cy="390497"/>
                      </a:xfrm>
                      <a:prstGeom prst="rect">
                        <a:avLst/>
                      </a:prstGeom>
                      <a:noFill/>
                    </p:spPr>
                  </p:pic>
                </p:oleObj>
              </mc:Fallback>
            </mc:AlternateContent>
          </a:graphicData>
        </a:graphic>
      </p:graphicFrame>
      <p:graphicFrame>
        <p:nvGraphicFramePr>
          <p:cNvPr id="12" name="Object 11"/>
          <p:cNvGraphicFramePr>
            <a:graphicFrameLocks noChangeAspect="1"/>
          </p:cNvGraphicFramePr>
          <p:nvPr>
            <p:extLst/>
          </p:nvPr>
        </p:nvGraphicFramePr>
        <p:xfrm>
          <a:off x="838199" y="2747526"/>
          <a:ext cx="4947367" cy="1698350"/>
        </p:xfrm>
        <a:graphic>
          <a:graphicData uri="http://schemas.openxmlformats.org/presentationml/2006/ole">
            <mc:AlternateContent xmlns:mc="http://schemas.openxmlformats.org/markup-compatibility/2006">
              <mc:Choice xmlns:v="urn:schemas-microsoft-com:vml" Requires="v">
                <p:oleObj spid="_x0000_s16414" name="Equation" r:id="rId7" imgW="2552400" imgH="876240" progId="Equation.DSMT4">
                  <p:embed/>
                </p:oleObj>
              </mc:Choice>
              <mc:Fallback>
                <p:oleObj name="Equation" r:id="rId7" imgW="2552400" imgH="876240" progId="Equation.DSMT4">
                  <p:embed/>
                  <p:pic>
                    <p:nvPicPr>
                      <p:cNvPr id="12" name="Object 11"/>
                      <p:cNvPicPr/>
                      <p:nvPr/>
                    </p:nvPicPr>
                    <p:blipFill>
                      <a:blip r:embed="rId8"/>
                      <a:stretch>
                        <a:fillRect/>
                      </a:stretch>
                    </p:blipFill>
                    <p:spPr>
                      <a:xfrm>
                        <a:off x="838199" y="2747526"/>
                        <a:ext cx="4947367" cy="1698350"/>
                      </a:xfrm>
                      <a:prstGeom prst="rect">
                        <a:avLst/>
                      </a:prstGeom>
                    </p:spPr>
                  </p:pic>
                </p:oleObj>
              </mc:Fallback>
            </mc:AlternateContent>
          </a:graphicData>
        </a:graphic>
      </p:graphicFrame>
      <p:graphicFrame>
        <p:nvGraphicFramePr>
          <p:cNvPr id="14" name="Object 13"/>
          <p:cNvGraphicFramePr>
            <a:graphicFrameLocks noChangeAspect="1"/>
          </p:cNvGraphicFramePr>
          <p:nvPr>
            <p:extLst/>
          </p:nvPr>
        </p:nvGraphicFramePr>
        <p:xfrm>
          <a:off x="838199" y="5433822"/>
          <a:ext cx="3339612" cy="1216573"/>
        </p:xfrm>
        <a:graphic>
          <a:graphicData uri="http://schemas.openxmlformats.org/presentationml/2006/ole">
            <mc:AlternateContent xmlns:mc="http://schemas.openxmlformats.org/markup-compatibility/2006">
              <mc:Choice xmlns:v="urn:schemas-microsoft-com:vml" Requires="v">
                <p:oleObj spid="_x0000_s16415" name="Equation" r:id="rId9" imgW="1777680" imgH="647640" progId="Equation.DSMT4">
                  <p:embed/>
                </p:oleObj>
              </mc:Choice>
              <mc:Fallback>
                <p:oleObj name="Equation" r:id="rId9" imgW="1777680" imgH="647640" progId="Equation.DSMT4">
                  <p:embed/>
                  <p:pic>
                    <p:nvPicPr>
                      <p:cNvPr id="14" name="Object 13"/>
                      <p:cNvPicPr/>
                      <p:nvPr/>
                    </p:nvPicPr>
                    <p:blipFill>
                      <a:blip r:embed="rId10"/>
                      <a:stretch>
                        <a:fillRect/>
                      </a:stretch>
                    </p:blipFill>
                    <p:spPr>
                      <a:xfrm>
                        <a:off x="838199" y="5433822"/>
                        <a:ext cx="3339612" cy="1216573"/>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66332579"/>
      </p:ext>
    </p:extLst>
  </p:cSld>
  <p:clrMapOvr>
    <a:masterClrMapping/>
  </p:clrMapOvr>
  <mc:AlternateContent xmlns:mc="http://schemas.openxmlformats.org/markup-compatibility/2006">
    <mc:Choice xmlns:p14="http://schemas.microsoft.com/office/powerpoint/2010/main" Requires="p14">
      <p:transition spd="slow" p14:dur="2000" advTm="1641"/>
    </mc:Choice>
    <mc:Fallback>
      <p:transition spd="slow" advTm="1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nvPr>
        </p:nvGraphicFramePr>
        <p:xfrm>
          <a:off x="1227138" y="625475"/>
          <a:ext cx="4324350" cy="2527300"/>
        </p:xfrm>
        <a:graphic>
          <a:graphicData uri="http://schemas.openxmlformats.org/presentationml/2006/ole">
            <mc:AlternateContent xmlns:mc="http://schemas.openxmlformats.org/markup-compatibility/2006">
              <mc:Choice xmlns:v="urn:schemas-microsoft-com:vml" Requires="v">
                <p:oleObj spid="_x0000_s17419" name="Equation" r:id="rId5" imgW="2108160" imgH="1231560" progId="Equation.DSMT4">
                  <p:embed/>
                </p:oleObj>
              </mc:Choice>
              <mc:Fallback>
                <p:oleObj name="Equation" r:id="rId5" imgW="2108160" imgH="1231560" progId="Equation.DSMT4">
                  <p:embed/>
                  <p:pic>
                    <p:nvPicPr>
                      <p:cNvPr id="4" name="Object 3"/>
                      <p:cNvPicPr/>
                      <p:nvPr/>
                    </p:nvPicPr>
                    <p:blipFill>
                      <a:blip r:embed="rId6"/>
                      <a:stretch>
                        <a:fillRect/>
                      </a:stretch>
                    </p:blipFill>
                    <p:spPr>
                      <a:xfrm>
                        <a:off x="1227138" y="625475"/>
                        <a:ext cx="4324350" cy="2527300"/>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42238827"/>
      </p:ext>
    </p:extLst>
  </p:cSld>
  <p:clrMapOvr>
    <a:masterClrMapping/>
  </p:clrMapOvr>
  <mc:AlternateContent xmlns:mc="http://schemas.openxmlformats.org/markup-compatibility/2006">
    <mc:Choice xmlns:p14="http://schemas.microsoft.com/office/powerpoint/2010/main" Requires="p14">
      <p:transition spd="slow" p14:dur="2000" advTm="1014"/>
    </mc:Choice>
    <mc:Fallback>
      <p:transition spd="slow" advTm="1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75703"/>
          </a:xfrm>
        </p:spPr>
        <p:txBody>
          <a:bodyPr>
            <a:normAutofit fontScale="90000"/>
          </a:bodyPr>
          <a:lstStyle/>
          <a:p>
            <a:r>
              <a:rPr lang="en-US" sz="3600" b="1" dirty="0" smtClean="0">
                <a:latin typeface="Arial" panose="020B0604020202020204" pitchFamily="34" charset="0"/>
                <a:cs typeface="Arial" panose="020B0604020202020204" pitchFamily="34" charset="0"/>
              </a:rPr>
              <a:t>Example 3 </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840828"/>
            <a:ext cx="10515600" cy="5336135"/>
          </a:xfrm>
        </p:spPr>
        <p:txBody>
          <a:bodyPr/>
          <a:lstStyle/>
          <a:p>
            <a:pPr marL="0" indent="0" algn="just">
              <a:lnSpc>
                <a:spcPct val="107000"/>
              </a:lnSpc>
              <a:buNone/>
            </a:pPr>
            <a:r>
              <a:rPr lang="en-IN" sz="2000" dirty="0">
                <a:latin typeface="Arial" panose="020B0604020202020204" pitchFamily="34" charset="0"/>
                <a:ea typeface="Calibri" panose="020F0502020204030204" pitchFamily="34" charset="0"/>
                <a:cs typeface="Vrinda"/>
              </a:rPr>
              <a:t>The hydrostatic thrust bearing of a generator consists of six pads as shown in </a:t>
            </a:r>
            <a:r>
              <a:rPr lang="en-IN" sz="2000" dirty="0" smtClean="0">
                <a:latin typeface="Arial" panose="020B0604020202020204" pitchFamily="34" charset="0"/>
                <a:ea typeface="Calibri" panose="020F0502020204030204" pitchFamily="34" charset="0"/>
                <a:cs typeface="Vrinda"/>
              </a:rPr>
              <a:t>Fig.17(a</a:t>
            </a:r>
            <a:r>
              <a:rPr lang="en-IN" sz="2000" dirty="0">
                <a:latin typeface="Arial" panose="020B0604020202020204" pitchFamily="34" charset="0"/>
                <a:ea typeface="Calibri" panose="020F0502020204030204" pitchFamily="34" charset="0"/>
                <a:cs typeface="Vrinda"/>
              </a:rPr>
              <a:t>). The total thrust load is 900 kN and the film thickness is 0.05 mm. The viscosity of the lubricant is 300 SUS. Neglecting the flow over corners, each pad can he approximated as a circular area of 500 mm and 100 mm as outer and inner diameters respectively. This is shown </a:t>
            </a:r>
            <a:r>
              <a:rPr lang="en-IN" sz="2000" dirty="0" smtClean="0">
                <a:latin typeface="Arial" panose="020B0604020202020204" pitchFamily="34" charset="0"/>
                <a:ea typeface="Calibri" panose="020F0502020204030204" pitchFamily="34" charset="0"/>
                <a:cs typeface="Vrinda"/>
              </a:rPr>
              <a:t>in the following figure. The </a:t>
            </a:r>
            <a:r>
              <a:rPr lang="en-IN" sz="2000" dirty="0">
                <a:latin typeface="Arial" panose="020B0604020202020204" pitchFamily="34" charset="0"/>
                <a:ea typeface="Calibri" panose="020F0502020204030204" pitchFamily="34" charset="0"/>
                <a:cs typeface="Vrinda"/>
              </a:rPr>
              <a:t>density of the lubricating oil is 0.9 g/cc. </a:t>
            </a:r>
            <a:endParaRPr lang="en-IN" sz="2000" dirty="0" smtClean="0">
              <a:latin typeface="Arial" panose="020B0604020202020204" pitchFamily="34" charset="0"/>
              <a:ea typeface="Calibri" panose="020F0502020204030204" pitchFamily="34" charset="0"/>
              <a:cs typeface="Vrinda"/>
            </a:endParaRPr>
          </a:p>
          <a:p>
            <a:pPr marL="0" indent="0" algn="just">
              <a:lnSpc>
                <a:spcPct val="107000"/>
              </a:lnSpc>
              <a:buNone/>
            </a:pPr>
            <a:r>
              <a:rPr lang="en-IN" sz="2000" dirty="0" smtClean="0">
                <a:latin typeface="Arial" panose="020B0604020202020204" pitchFamily="34" charset="0"/>
                <a:ea typeface="Calibri" panose="020F0502020204030204" pitchFamily="34" charset="0"/>
                <a:cs typeface="Arial" panose="020B0604020202020204" pitchFamily="34" charset="0"/>
              </a:rPr>
              <a:t>Calculate</a:t>
            </a:r>
          </a:p>
          <a:p>
            <a:pPr marL="514350" indent="-514350" algn="just">
              <a:lnSpc>
                <a:spcPct val="107000"/>
              </a:lnSpc>
              <a:buFont typeface="+mj-lt"/>
              <a:buAutoNum type="romanUcPeriod"/>
            </a:pPr>
            <a:r>
              <a:rPr lang="en-IN" sz="2000" dirty="0" smtClean="0">
                <a:latin typeface="Arial" panose="020B0604020202020204" pitchFamily="34" charset="0"/>
                <a:ea typeface="Calibri" panose="020F0502020204030204" pitchFamily="34" charset="0"/>
                <a:cs typeface="Arial" panose="020B0604020202020204" pitchFamily="34" charset="0"/>
              </a:rPr>
              <a:t>the </a:t>
            </a:r>
            <a:r>
              <a:rPr lang="en-IN" sz="2000" dirty="0">
                <a:latin typeface="Arial" panose="020B0604020202020204" pitchFamily="34" charset="0"/>
                <a:ea typeface="Calibri" panose="020F0502020204030204" pitchFamily="34" charset="0"/>
                <a:cs typeface="Arial" panose="020B0604020202020204" pitchFamily="34" charset="0"/>
              </a:rPr>
              <a:t>supply </a:t>
            </a:r>
            <a:r>
              <a:rPr lang="en-IN" sz="2000" dirty="0" smtClean="0">
                <a:latin typeface="Arial" panose="020B0604020202020204" pitchFamily="34" charset="0"/>
                <a:ea typeface="Calibri" panose="020F0502020204030204" pitchFamily="34" charset="0"/>
                <a:cs typeface="Arial" panose="020B0604020202020204" pitchFamily="34" charset="0"/>
              </a:rPr>
              <a:t>pressure </a:t>
            </a:r>
            <a:endParaRPr lang="en-US" sz="2000" dirty="0">
              <a:latin typeface="Arial" panose="020B0604020202020204" pitchFamily="34" charset="0"/>
              <a:ea typeface="Calibri" panose="020F0502020204030204" pitchFamily="34" charset="0"/>
              <a:cs typeface="Arial" panose="020B0604020202020204" pitchFamily="34" charset="0"/>
            </a:endParaRPr>
          </a:p>
          <a:p>
            <a:pPr marL="514350" indent="-514350">
              <a:buFont typeface="+mj-lt"/>
              <a:buAutoNum type="romanUcPeriod"/>
            </a:pPr>
            <a:r>
              <a:rPr lang="en-IN" sz="2000" dirty="0">
                <a:latin typeface="Arial" panose="020B0604020202020204" pitchFamily="34" charset="0"/>
                <a:ea typeface="Calibri" panose="020F0502020204030204" pitchFamily="34" charset="0"/>
                <a:cs typeface="Arial" panose="020B0604020202020204" pitchFamily="34" charset="0"/>
              </a:rPr>
              <a:t>the flow requirement</a:t>
            </a:r>
            <a:endParaRPr lang="en-US" sz="2000" dirty="0">
              <a:latin typeface="Arial" panose="020B0604020202020204" pitchFamily="34" charset="0"/>
              <a:cs typeface="Arial" panose="020B0604020202020204" pitchFamily="34" charset="0"/>
            </a:endParaRPr>
          </a:p>
          <a:p>
            <a:endParaRPr lang="en-US" dirty="0"/>
          </a:p>
        </p:txBody>
      </p:sp>
      <p:pic>
        <p:nvPicPr>
          <p:cNvPr id="6" name="Picture 5"/>
          <p:cNvPicPr/>
          <p:nvPr/>
        </p:nvPicPr>
        <p:blipFill>
          <a:blip r:embed="rId4" cstate="print">
            <a:extLst>
              <a:ext uri="{28A0092B-C50C-407E-A947-70E740481C1C}">
                <a14:useLocalDpi xmlns:a14="http://schemas.microsoft.com/office/drawing/2010/main" val="0"/>
              </a:ext>
            </a:extLst>
          </a:blip>
          <a:stretch>
            <a:fillRect/>
          </a:stretch>
        </p:blipFill>
        <p:spPr>
          <a:xfrm>
            <a:off x="3673366" y="3889819"/>
            <a:ext cx="4719144" cy="2530442"/>
          </a:xfrm>
          <a:prstGeom prst="rect">
            <a:avLst/>
          </a:prstGeom>
        </p:spPr>
      </p:pic>
      <p:sp>
        <p:nvSpPr>
          <p:cNvPr id="8" name="TextBox 7"/>
          <p:cNvSpPr txBox="1"/>
          <p:nvPr/>
        </p:nvSpPr>
        <p:spPr>
          <a:xfrm>
            <a:off x="3494689" y="6488668"/>
            <a:ext cx="5202621" cy="369332"/>
          </a:xfrm>
          <a:prstGeom prst="rect">
            <a:avLst/>
          </a:prstGeom>
          <a:noFill/>
        </p:spPr>
        <p:txBody>
          <a:bodyPr wrap="square" rtlCol="0">
            <a:spAutoFit/>
          </a:bodyPr>
          <a:lstStyle/>
          <a:p>
            <a:r>
              <a:rPr lang="en-US" dirty="0" smtClean="0"/>
              <a:t>Fig. 17: (a) Six pad Bearing   (b) Dimensions of Pad</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39507077"/>
      </p:ext>
    </p:extLst>
  </p:cSld>
  <p:clrMapOvr>
    <a:masterClrMapping/>
  </p:clrMapOvr>
  <mc:AlternateContent xmlns:mc="http://schemas.openxmlformats.org/markup-compatibility/2006">
    <mc:Choice xmlns:p14="http://schemas.microsoft.com/office/powerpoint/2010/main" Requires="p14">
      <p:transition spd="slow" p14:dur="2000" advTm="774"/>
    </mc:Choice>
    <mc:Fallback>
      <p:transition spd="slow" advTm="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7048"/>
            <a:ext cx="10515600" cy="5619915"/>
          </a:xfrm>
        </p:spPr>
        <p:txBody>
          <a:bodyPr/>
          <a:lstStyle/>
          <a:p>
            <a:pPr marL="0" indent="0" algn="just">
              <a:lnSpc>
                <a:spcPct val="107000"/>
              </a:lnSpc>
              <a:buNone/>
            </a:pPr>
            <a:r>
              <a:rPr lang="en-IN" sz="2000" b="1" dirty="0" smtClean="0">
                <a:latin typeface="Arial" panose="020B0604020202020204" pitchFamily="34" charset="0"/>
                <a:ea typeface="Calibri" panose="020F0502020204030204" pitchFamily="34" charset="0"/>
                <a:cs typeface="Vrinda"/>
              </a:rPr>
              <a:t>Solution:</a:t>
            </a:r>
          </a:p>
          <a:p>
            <a:pPr marL="0" indent="0" algn="just">
              <a:lnSpc>
                <a:spcPct val="107000"/>
              </a:lnSpc>
              <a:buNone/>
            </a:pPr>
            <a:r>
              <a:rPr lang="en-IN" sz="2000" dirty="0" smtClean="0">
                <a:latin typeface="Arial" panose="020B0604020202020204" pitchFamily="34" charset="0"/>
                <a:ea typeface="Calibri" panose="020F0502020204030204" pitchFamily="34" charset="0"/>
                <a:cs typeface="Vrinda"/>
              </a:rPr>
              <a:t>Given </a:t>
            </a:r>
            <a:endParaRPr lang="en-IN" sz="2000" dirty="0">
              <a:latin typeface="Arial" panose="020B0604020202020204" pitchFamily="34" charset="0"/>
              <a:ea typeface="Calibri" panose="020F0502020204030204" pitchFamily="34" charset="0"/>
              <a:cs typeface="Vrinda"/>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W= (900/6) kN,  D</a:t>
            </a:r>
            <a:r>
              <a:rPr lang="en-IN" sz="2000" baseline="-25000" dirty="0">
                <a:latin typeface="Arial" panose="020B0604020202020204" pitchFamily="34" charset="0"/>
                <a:ea typeface="Calibri" panose="020F0502020204030204" pitchFamily="34" charset="0"/>
                <a:cs typeface="Arial" panose="020B0604020202020204" pitchFamily="34" charset="0"/>
              </a:rPr>
              <a:t>0</a:t>
            </a:r>
            <a:r>
              <a:rPr lang="en-IN" sz="2000" dirty="0">
                <a:latin typeface="Arial" panose="020B0604020202020204" pitchFamily="34" charset="0"/>
                <a:ea typeface="Calibri" panose="020F0502020204030204" pitchFamily="34" charset="0"/>
                <a:cs typeface="Arial" panose="020B0604020202020204" pitchFamily="34" charset="0"/>
              </a:rPr>
              <a:t>=500mm, D</a:t>
            </a:r>
            <a:r>
              <a:rPr lang="en-IN" sz="2000" baseline="-25000" dirty="0">
                <a:latin typeface="Arial" panose="020B0604020202020204" pitchFamily="34" charset="0"/>
                <a:ea typeface="Calibri" panose="020F0502020204030204" pitchFamily="34" charset="0"/>
                <a:cs typeface="Arial" panose="020B0604020202020204" pitchFamily="34" charset="0"/>
              </a:rPr>
              <a:t>i</a:t>
            </a:r>
            <a:r>
              <a:rPr lang="en-IN" sz="2000" dirty="0">
                <a:latin typeface="Arial" panose="020B0604020202020204" pitchFamily="34" charset="0"/>
                <a:ea typeface="Calibri" panose="020F0502020204030204" pitchFamily="34" charset="0"/>
                <a:cs typeface="Arial" panose="020B0604020202020204" pitchFamily="34" charset="0"/>
              </a:rPr>
              <a:t>=100mm</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dirty="0">
                <a:latin typeface="Arial" panose="020B0604020202020204" pitchFamily="34" charset="0"/>
                <a:ea typeface="Calibri" panose="020F0502020204030204" pitchFamily="34" charset="0"/>
                <a:cs typeface="Arial" panose="020B0604020202020204" pitchFamily="34" charset="0"/>
              </a:rPr>
              <a:t> H</a:t>
            </a:r>
            <a:r>
              <a:rPr lang="en-IN" sz="2000" baseline="-25000" dirty="0">
                <a:latin typeface="Arial" panose="020B0604020202020204" pitchFamily="34" charset="0"/>
                <a:ea typeface="Calibri" panose="020F0502020204030204" pitchFamily="34" charset="0"/>
                <a:cs typeface="Arial" panose="020B0604020202020204" pitchFamily="34" charset="0"/>
              </a:rPr>
              <a:t>0</a:t>
            </a:r>
            <a:r>
              <a:rPr lang="en-IN" sz="2000" dirty="0">
                <a:latin typeface="Arial" panose="020B0604020202020204" pitchFamily="34" charset="0"/>
                <a:ea typeface="Calibri" panose="020F0502020204030204" pitchFamily="34" charset="0"/>
                <a:cs typeface="Arial" panose="020B0604020202020204" pitchFamily="34" charset="0"/>
              </a:rPr>
              <a:t>=0.05mm, 𝜌=0.9, Viscosity=300 SUS</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US" sz="2000" dirty="0" err="1" smtClean="0">
                <a:latin typeface="Arial" panose="020B0604020202020204" pitchFamily="34" charset="0"/>
                <a:cs typeface="Arial" panose="020B0604020202020204" pitchFamily="34" charset="0"/>
              </a:rPr>
              <a:t>i</a:t>
            </a:r>
            <a:r>
              <a:rPr lang="en-US" sz="2000" dirty="0" smtClean="0">
                <a:latin typeface="Arial" panose="020B0604020202020204" pitchFamily="34" charset="0"/>
                <a:cs typeface="Arial" panose="020B0604020202020204" pitchFamily="34" charset="0"/>
              </a:rPr>
              <a:t>. Supply Pressure</a:t>
            </a:r>
          </a:p>
          <a:p>
            <a:pPr marL="0" indent="0">
              <a:buNone/>
            </a:pPr>
            <a:r>
              <a:rPr lang="en-US" sz="2000" dirty="0" smtClean="0">
                <a:latin typeface="Arial" panose="020B0604020202020204" pitchFamily="34" charset="0"/>
                <a:cs typeface="Arial" panose="020B0604020202020204" pitchFamily="34" charset="0"/>
              </a:rPr>
              <a:t>The load acting on each pad is given by</a:t>
            </a:r>
          </a:p>
          <a:p>
            <a:pPr marL="0" indent="0">
              <a:buNone/>
            </a:pPr>
            <a:endParaRPr lang="en-US" sz="2000" dirty="0" smtClean="0">
              <a:latin typeface="Arial" panose="020B0604020202020204" pitchFamily="34" charset="0"/>
              <a:cs typeface="Arial" panose="020B0604020202020204" pitchFamily="34" charset="0"/>
            </a:endParaRPr>
          </a:p>
          <a:p>
            <a:pPr marL="571500" indent="-571500">
              <a:buAutoNum type="romanLcPeriod"/>
            </a:pPr>
            <a:endParaRPr lang="en-US" dirty="0" smtClean="0"/>
          </a:p>
          <a:p>
            <a:pPr marL="0" indent="0">
              <a:buNone/>
            </a:pPr>
            <a:endParaRPr lang="en-US" dirty="0"/>
          </a:p>
        </p:txBody>
      </p:sp>
      <p:graphicFrame>
        <p:nvGraphicFramePr>
          <p:cNvPr id="4" name="Object 3"/>
          <p:cNvGraphicFramePr>
            <a:graphicFrameLocks noChangeAspect="1"/>
          </p:cNvGraphicFramePr>
          <p:nvPr>
            <p:extLst/>
          </p:nvPr>
        </p:nvGraphicFramePr>
        <p:xfrm>
          <a:off x="919436" y="3367005"/>
          <a:ext cx="2678262" cy="685635"/>
        </p:xfrm>
        <a:graphic>
          <a:graphicData uri="http://schemas.openxmlformats.org/presentationml/2006/ole">
            <mc:AlternateContent xmlns:mc="http://schemas.openxmlformats.org/markup-compatibility/2006">
              <mc:Choice xmlns:v="urn:schemas-microsoft-com:vml" Requires="v">
                <p:oleObj spid="_x0000_s18452" name="Equation" r:id="rId5" imgW="1587240" imgH="406080" progId="Equation.DSMT4">
                  <p:embed/>
                </p:oleObj>
              </mc:Choice>
              <mc:Fallback>
                <p:oleObj name="Equation" r:id="rId5" imgW="1587240" imgH="406080" progId="Equation.DSMT4">
                  <p:embed/>
                  <p:pic>
                    <p:nvPicPr>
                      <p:cNvPr id="4" name="Object 3"/>
                      <p:cNvPicPr/>
                      <p:nvPr/>
                    </p:nvPicPr>
                    <p:blipFill>
                      <a:blip r:embed="rId6"/>
                      <a:stretch>
                        <a:fillRect/>
                      </a:stretch>
                    </p:blipFill>
                    <p:spPr>
                      <a:xfrm>
                        <a:off x="919436" y="3367005"/>
                        <a:ext cx="2678262" cy="685635"/>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838200" y="4080696"/>
          <a:ext cx="4685336" cy="1547045"/>
        </p:xfrm>
        <a:graphic>
          <a:graphicData uri="http://schemas.openxmlformats.org/presentationml/2006/ole">
            <mc:AlternateContent xmlns:mc="http://schemas.openxmlformats.org/markup-compatibility/2006">
              <mc:Choice xmlns:v="urn:schemas-microsoft-com:vml" Requires="v">
                <p:oleObj spid="_x0000_s18453" name="Equation" r:id="rId7" imgW="2692080" imgH="888840" progId="Equation.DSMT4">
                  <p:embed/>
                </p:oleObj>
              </mc:Choice>
              <mc:Fallback>
                <p:oleObj name="Equation" r:id="rId7" imgW="2692080" imgH="888840" progId="Equation.DSMT4">
                  <p:embed/>
                  <p:pic>
                    <p:nvPicPr>
                      <p:cNvPr id="5" name="Object 4"/>
                      <p:cNvPicPr/>
                      <p:nvPr/>
                    </p:nvPicPr>
                    <p:blipFill>
                      <a:blip r:embed="rId8"/>
                      <a:stretch>
                        <a:fillRect/>
                      </a:stretch>
                    </p:blipFill>
                    <p:spPr>
                      <a:xfrm>
                        <a:off x="838200" y="4080696"/>
                        <a:ext cx="4685336" cy="1547045"/>
                      </a:xfrm>
                      <a:prstGeom prst="rect">
                        <a:avLst/>
                      </a:prstGeom>
                    </p:spPr>
                  </p:pic>
                </p:oleObj>
              </mc:Fallback>
            </mc:AlternateContent>
          </a:graphicData>
        </a:graphic>
      </p:graphicFrame>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30287629"/>
      </p:ext>
    </p:extLst>
  </p:cSld>
  <p:clrMapOvr>
    <a:masterClrMapping/>
  </p:clrMapOvr>
  <mc:AlternateContent xmlns:mc="http://schemas.openxmlformats.org/markup-compatibility/2006">
    <mc:Choice xmlns:p14="http://schemas.microsoft.com/office/powerpoint/2010/main" Requires="p14">
      <p:transition spd="slow" p14:dur="2000" advTm="6742"/>
    </mc:Choice>
    <mc:Fallback>
      <p:transition spd="slow" advTm="6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93683"/>
            <a:ext cx="10515600" cy="5483280"/>
          </a:xfrm>
        </p:spPr>
        <p:txBody>
          <a:bodyPr>
            <a:normAutofit/>
          </a:bodyPr>
          <a:lstStyle/>
          <a:p>
            <a:pPr marL="0" indent="0">
              <a:buNone/>
            </a:pPr>
            <a:r>
              <a:rPr lang="en-US" sz="2000" dirty="0" smtClean="0">
                <a:latin typeface="Arial" panose="020B0604020202020204" pitchFamily="34" charset="0"/>
                <a:cs typeface="Arial" panose="020B0604020202020204" pitchFamily="34" charset="0"/>
              </a:rPr>
              <a:t>ii. Flow requirement</a:t>
            </a:r>
          </a:p>
          <a:p>
            <a:pPr marL="0" indent="0">
              <a:buNone/>
            </a:pPr>
            <a:endParaRPr lang="en-US" sz="2000" dirty="0">
              <a:latin typeface="Arial" panose="020B0604020202020204" pitchFamily="34" charset="0"/>
              <a:cs typeface="Arial" panose="020B0604020202020204" pitchFamily="34" charset="0"/>
            </a:endParaRPr>
          </a:p>
        </p:txBody>
      </p:sp>
      <p:graphicFrame>
        <p:nvGraphicFramePr>
          <p:cNvPr id="4" name="Object 3"/>
          <p:cNvGraphicFramePr>
            <a:graphicFrameLocks noChangeAspect="1"/>
          </p:cNvGraphicFramePr>
          <p:nvPr>
            <p:extLst/>
          </p:nvPr>
        </p:nvGraphicFramePr>
        <p:xfrm>
          <a:off x="838200" y="1319213"/>
          <a:ext cx="4845050" cy="3841750"/>
        </p:xfrm>
        <a:graphic>
          <a:graphicData uri="http://schemas.openxmlformats.org/presentationml/2006/ole">
            <mc:AlternateContent xmlns:mc="http://schemas.openxmlformats.org/markup-compatibility/2006">
              <mc:Choice xmlns:v="urn:schemas-microsoft-com:vml" Requires="v">
                <p:oleObj spid="_x0000_s19467" name="Equation" r:id="rId5" imgW="2514600" imgH="1993680" progId="Equation.DSMT4">
                  <p:embed/>
                </p:oleObj>
              </mc:Choice>
              <mc:Fallback>
                <p:oleObj name="Equation" r:id="rId5" imgW="2514600" imgH="1993680" progId="Equation.DSMT4">
                  <p:embed/>
                  <p:pic>
                    <p:nvPicPr>
                      <p:cNvPr id="4" name="Object 3"/>
                      <p:cNvPicPr/>
                      <p:nvPr/>
                    </p:nvPicPr>
                    <p:blipFill>
                      <a:blip r:embed="rId6"/>
                      <a:stretch>
                        <a:fillRect/>
                      </a:stretch>
                    </p:blipFill>
                    <p:spPr>
                      <a:xfrm>
                        <a:off x="838200" y="1319213"/>
                        <a:ext cx="4845050" cy="3841750"/>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42967909"/>
      </p:ext>
    </p:extLst>
  </p:cSld>
  <p:clrMapOvr>
    <a:masterClrMapping/>
  </p:clrMapOvr>
  <mc:AlternateContent xmlns:mc="http://schemas.openxmlformats.org/markup-compatibility/2006">
    <mc:Choice xmlns:p14="http://schemas.microsoft.com/office/powerpoint/2010/main" Requires="p14">
      <p:transition spd="slow" p14:dur="2000" advTm="593"/>
    </mc:Choice>
    <mc:Fallback>
      <p:transition spd="slow" advTm="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3396343" y="2513602"/>
            <a:ext cx="4615543" cy="1170124"/>
          </a:xfrm>
        </p:spPr>
        <p:txBody>
          <a:bodyPr>
            <a:noAutofit/>
          </a:bodyPr>
          <a:lstStyle/>
          <a:p>
            <a:pPr marL="0" indent="0">
              <a:buNone/>
            </a:pPr>
            <a:r>
              <a:rPr lang="en-IN" sz="8000" b="1" dirty="0" smtClean="0"/>
              <a:t>Thank you</a:t>
            </a:r>
            <a:endParaRPr lang="en-IN" sz="8000" b="1"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49694414"/>
      </p:ext>
    </p:extLst>
  </p:cSld>
  <p:clrMapOvr>
    <a:masterClrMapping/>
  </p:clrMapOvr>
  <mc:AlternateContent xmlns:mc="http://schemas.openxmlformats.org/markup-compatibility/2006">
    <mc:Choice xmlns:p14="http://schemas.microsoft.com/office/powerpoint/2010/main" Requires="p14">
      <p:transition spd="slow" p14:dur="2000" advTm="5329"/>
    </mc:Choice>
    <mc:Fallback>
      <p:transition spd="slow" advTm="5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7690" y="452846"/>
            <a:ext cx="10733989" cy="4737463"/>
          </a:xfrm>
        </p:spPr>
        <p:txBody>
          <a:bodyPr>
            <a:normAutofit lnSpcReduction="10000"/>
          </a:bodyPr>
          <a:lstStyle/>
          <a:p>
            <a:pPr algn="just">
              <a:lnSpc>
                <a:spcPts val="2640"/>
              </a:lnSpc>
            </a:pPr>
            <a:r>
              <a:rPr lang="en-IN" sz="2200" dirty="0" smtClean="0">
                <a:latin typeface="Arial" panose="020B0604020202020204" pitchFamily="34" charset="0"/>
                <a:ea typeface="Calibri" panose="020F0502020204030204" pitchFamily="34" charset="0"/>
              </a:rPr>
              <a:t>Side leakage neglected as the dimension </a:t>
            </a:r>
            <a:r>
              <a:rPr lang="en-IN" sz="2200" i="1" dirty="0">
                <a:latin typeface="Arial" panose="020B0604020202020204" pitchFamily="34" charset="0"/>
                <a:ea typeface="Calibri" panose="020F0502020204030204" pitchFamily="34" charset="0"/>
              </a:rPr>
              <a:t>b</a:t>
            </a:r>
            <a:r>
              <a:rPr lang="en-IN" sz="2200" dirty="0">
                <a:latin typeface="Arial" panose="020B0604020202020204" pitchFamily="34" charset="0"/>
                <a:ea typeface="Calibri" panose="020F0502020204030204" pitchFamily="34" charset="0"/>
              </a:rPr>
              <a:t> is very large compared </a:t>
            </a:r>
            <a:r>
              <a:rPr lang="en-IN" sz="2200" dirty="0" smtClean="0">
                <a:latin typeface="Arial" panose="020B0604020202020204" pitchFamily="34" charset="0"/>
                <a:ea typeface="Calibri" panose="020F0502020204030204" pitchFamily="34" charset="0"/>
              </a:rPr>
              <a:t>to </a:t>
            </a:r>
            <a:r>
              <a:rPr lang="en-IN" sz="2200" i="1" dirty="0" smtClean="0">
                <a:latin typeface="Arial" panose="020B0604020202020204" pitchFamily="34" charset="0"/>
                <a:ea typeface="Calibri" panose="020F0502020204030204" pitchFamily="34" charset="0"/>
              </a:rPr>
              <a:t>h</a:t>
            </a:r>
            <a:endParaRPr lang="en-IN" sz="2200" dirty="0" smtClean="0">
              <a:latin typeface="Arial" panose="020B0604020202020204" pitchFamily="34" charset="0"/>
              <a:ea typeface="Calibri" panose="020F0502020204030204" pitchFamily="34" charset="0"/>
            </a:endParaRPr>
          </a:p>
          <a:p>
            <a:pPr algn="just">
              <a:lnSpc>
                <a:spcPts val="2640"/>
              </a:lnSpc>
            </a:pPr>
            <a:r>
              <a:rPr lang="en-IN" sz="2200" dirty="0">
                <a:latin typeface="Arial" panose="020B0604020202020204" pitchFamily="34" charset="0"/>
                <a:ea typeface="Calibri" panose="020F0502020204030204" pitchFamily="34" charset="0"/>
                <a:cs typeface="Arial" panose="020B0604020202020204" pitchFamily="34" charset="0"/>
              </a:rPr>
              <a:t>The pressure difference between the two sides of the central slice </a:t>
            </a:r>
            <a:r>
              <a:rPr lang="en-IN" sz="2200" dirty="0" smtClean="0">
                <a:latin typeface="Arial" panose="020B0604020202020204" pitchFamily="34" charset="0"/>
                <a:ea typeface="Calibri" panose="020F0502020204030204" pitchFamily="34" charset="0"/>
                <a:cs typeface="Arial" panose="020B0604020202020204" pitchFamily="34" charset="0"/>
              </a:rPr>
              <a:t>is </a:t>
            </a:r>
            <a:endParaRPr lang="en-US" sz="2200" dirty="0" smtClean="0"/>
          </a:p>
          <a:p>
            <a:pPr algn="just">
              <a:lnSpc>
                <a:spcPts val="2640"/>
              </a:lnSpc>
            </a:pPr>
            <a:r>
              <a:rPr lang="en-IN" sz="2200" dirty="0">
                <a:latin typeface="Arial" panose="020B0604020202020204" pitchFamily="34" charset="0"/>
                <a:ea typeface="Calibri" panose="020F0502020204030204" pitchFamily="34" charset="0"/>
                <a:cs typeface="Arial" panose="020B0604020202020204" pitchFamily="34" charset="0"/>
              </a:rPr>
              <a:t>The downward force due to this pressure difference is </a:t>
            </a:r>
            <a:r>
              <a:rPr lang="en-IN" sz="2200" dirty="0" smtClean="0">
                <a:latin typeface="Arial" panose="020B0604020202020204" pitchFamily="34" charset="0"/>
                <a:ea typeface="Calibri" panose="020F0502020204030204" pitchFamily="34" charset="0"/>
                <a:cs typeface="Arial" panose="020B0604020202020204" pitchFamily="34" charset="0"/>
              </a:rPr>
              <a:t>area multiplied </a:t>
            </a:r>
            <a:r>
              <a:rPr lang="en-IN" sz="2200" dirty="0">
                <a:latin typeface="Arial" panose="020B0604020202020204" pitchFamily="34" charset="0"/>
                <a:ea typeface="Calibri" panose="020F0502020204030204" pitchFamily="34" charset="0"/>
                <a:cs typeface="Arial" panose="020B0604020202020204" pitchFamily="34" charset="0"/>
              </a:rPr>
              <a:t>by the pressure difference </a:t>
            </a:r>
            <a:r>
              <a:rPr lang="en-IN" sz="2200" dirty="0" smtClean="0">
                <a:latin typeface="Arial" panose="020B0604020202020204" pitchFamily="34" charset="0"/>
                <a:ea typeface="Calibri" panose="020F0502020204030204" pitchFamily="34" charset="0"/>
                <a:cs typeface="Arial" panose="020B0604020202020204" pitchFamily="34" charset="0"/>
              </a:rPr>
              <a:t>(      ∆</a:t>
            </a:r>
            <a:r>
              <a:rPr lang="en-IN" sz="2200" i="1" dirty="0">
                <a:latin typeface="Arial" panose="020B0604020202020204" pitchFamily="34" charset="0"/>
                <a:ea typeface="Calibri" panose="020F0502020204030204" pitchFamily="34" charset="0"/>
                <a:cs typeface="Arial" panose="020B0604020202020204" pitchFamily="34" charset="0"/>
              </a:rPr>
              <a:t>p</a:t>
            </a:r>
            <a:r>
              <a:rPr lang="en-IN" sz="2200" dirty="0" smtClean="0">
                <a:latin typeface="Arial" panose="020B0604020202020204" pitchFamily="34" charset="0"/>
                <a:ea typeface="Calibri" panose="020F0502020204030204" pitchFamily="34" charset="0"/>
                <a:cs typeface="Arial" panose="020B0604020202020204" pitchFamily="34" charset="0"/>
              </a:rPr>
              <a:t>).</a:t>
            </a:r>
            <a:endParaRPr lang="en-US" sz="2200" dirty="0">
              <a:latin typeface="Arial" panose="020B0604020202020204" pitchFamily="34" charset="0"/>
              <a:cs typeface="Arial" panose="020B0604020202020204" pitchFamily="34" charset="0"/>
            </a:endParaRPr>
          </a:p>
          <a:p>
            <a:pPr algn="just">
              <a:lnSpc>
                <a:spcPts val="2640"/>
              </a:lnSpc>
            </a:pPr>
            <a:r>
              <a:rPr lang="en-IN" sz="2200" dirty="0">
                <a:latin typeface="Arial" panose="020B0604020202020204" pitchFamily="34" charset="0"/>
                <a:ea typeface="Calibri" panose="020F0502020204030204" pitchFamily="34" charset="0"/>
                <a:cs typeface="Arial" panose="020B0604020202020204" pitchFamily="34" charset="0"/>
              </a:rPr>
              <a:t>On account of this force, the rectangular slice of width </a:t>
            </a:r>
            <a:r>
              <a:rPr lang="en-IN" sz="2200" dirty="0" smtClean="0">
                <a:latin typeface="Arial" panose="020B0604020202020204" pitchFamily="34" charset="0"/>
                <a:ea typeface="Calibri" panose="020F0502020204030204" pitchFamily="34" charset="0"/>
                <a:cs typeface="Arial" panose="020B0604020202020204" pitchFamily="34" charset="0"/>
              </a:rPr>
              <a:t>(     ) </a:t>
            </a:r>
            <a:r>
              <a:rPr lang="en-IN" sz="2200" dirty="0">
                <a:latin typeface="Arial" panose="020B0604020202020204" pitchFamily="34" charset="0"/>
                <a:ea typeface="Calibri" panose="020F0502020204030204" pitchFamily="34" charset="0"/>
                <a:cs typeface="Arial" panose="020B0604020202020204" pitchFamily="34" charset="0"/>
              </a:rPr>
              <a:t>is extruded down.</a:t>
            </a:r>
            <a:endParaRPr lang="en-US" sz="2200" dirty="0">
              <a:latin typeface="Arial" panose="020B0604020202020204" pitchFamily="34" charset="0"/>
              <a:cs typeface="Arial" panose="020B0604020202020204" pitchFamily="34" charset="0"/>
            </a:endParaRPr>
          </a:p>
          <a:p>
            <a:pPr algn="just">
              <a:lnSpc>
                <a:spcPts val="2640"/>
              </a:lnSpc>
            </a:pPr>
            <a:r>
              <a:rPr lang="en-IN" sz="2200" dirty="0">
                <a:latin typeface="Arial" panose="020B0604020202020204" pitchFamily="34" charset="0"/>
                <a:ea typeface="Calibri" panose="020F0502020204030204" pitchFamily="34" charset="0"/>
                <a:cs typeface="Arial" panose="020B0604020202020204" pitchFamily="34" charset="0"/>
              </a:rPr>
              <a:t>The shear resistance on both surfaces of the slice is due to the viscosity of the lubricant</a:t>
            </a:r>
            <a:r>
              <a:rPr lang="en-IN" sz="2200" dirty="0" smtClean="0">
                <a:latin typeface="Arial" panose="020B0604020202020204" pitchFamily="34" charset="0"/>
                <a:ea typeface="Calibri" panose="020F0502020204030204" pitchFamily="34" charset="0"/>
                <a:cs typeface="Arial" panose="020B0604020202020204" pitchFamily="34" charset="0"/>
              </a:rPr>
              <a:t>.</a:t>
            </a:r>
          </a:p>
          <a:p>
            <a:pPr algn="just">
              <a:lnSpc>
                <a:spcPts val="2640"/>
              </a:lnSpc>
            </a:pPr>
            <a:r>
              <a:rPr lang="en-IN" sz="2200" dirty="0" smtClean="0">
                <a:latin typeface="Arial" panose="020B0604020202020204" pitchFamily="34" charset="0"/>
                <a:ea typeface="Calibri" panose="020F0502020204030204" pitchFamily="34" charset="0"/>
                <a:cs typeface="Arial" panose="020B0604020202020204" pitchFamily="34" charset="0"/>
              </a:rPr>
              <a:t>According to Newton’s law,</a:t>
            </a:r>
          </a:p>
          <a:p>
            <a:pPr marL="0" indent="0">
              <a:buNone/>
            </a:pPr>
            <a:r>
              <a:rPr lang="en-IN" sz="2400" dirty="0" smtClean="0">
                <a:latin typeface="Arial" panose="020B0604020202020204" pitchFamily="34" charset="0"/>
                <a:ea typeface="Calibri" panose="020F0502020204030204" pitchFamily="34" charset="0"/>
                <a:cs typeface="Arial" panose="020B0604020202020204" pitchFamily="34" charset="0"/>
              </a:rPr>
              <a:t> </a:t>
            </a:r>
            <a:endParaRPr lang="en-US" sz="2400" dirty="0">
              <a:latin typeface="Arial" panose="020B0604020202020204" pitchFamily="34" charset="0"/>
              <a:ea typeface="Calibri" panose="020F0502020204030204" pitchFamily="34" charset="0"/>
              <a:cs typeface="Arial" panose="020B0604020202020204" pitchFamily="34" charset="0"/>
            </a:endParaRPr>
          </a:p>
          <a:p>
            <a:pPr marL="0" indent="0">
              <a:buNone/>
            </a:pPr>
            <a:endParaRPr lang="en-US" dirty="0" smtClean="0"/>
          </a:p>
          <a:p>
            <a:pPr marL="0" indent="0">
              <a:buNone/>
            </a:pPr>
            <a:r>
              <a:rPr lang="en-US" sz="2200" dirty="0" smtClean="0">
                <a:latin typeface="Arial" panose="020B0604020202020204" pitchFamily="34" charset="0"/>
                <a:cs typeface="Arial" panose="020B0604020202020204" pitchFamily="34" charset="0"/>
              </a:rPr>
              <a:t>where </a:t>
            </a:r>
            <a:r>
              <a:rPr lang="el-GR" sz="2200" i="1" dirty="0" smtClean="0">
                <a:latin typeface="Calibri" panose="020F0502020204030204" pitchFamily="34" charset="0"/>
                <a:cs typeface="Arial" panose="020B0604020202020204" pitchFamily="34" charset="0"/>
              </a:rPr>
              <a:t>ν</a:t>
            </a:r>
            <a:r>
              <a:rPr lang="en-US" sz="2200" i="1" dirty="0" smtClean="0">
                <a:latin typeface="Calibri" panose="020F0502020204030204" pitchFamily="34" charset="0"/>
                <a:cs typeface="Arial" panose="020B0604020202020204" pitchFamily="34" charset="0"/>
              </a:rPr>
              <a:t> </a:t>
            </a:r>
            <a:r>
              <a:rPr lang="en-IN" sz="2200" dirty="0" smtClean="0">
                <a:latin typeface="Arial" panose="020B0604020202020204" pitchFamily="34" charset="0"/>
                <a:ea typeface="Calibri" panose="020F0502020204030204" pitchFamily="34" charset="0"/>
                <a:cs typeface="Arial" panose="020B0604020202020204" pitchFamily="34" charset="0"/>
              </a:rPr>
              <a:t>is </a:t>
            </a:r>
            <a:r>
              <a:rPr lang="en-IN" sz="2200" dirty="0">
                <a:latin typeface="Arial" panose="020B0604020202020204" pitchFamily="34" charset="0"/>
                <a:ea typeface="Calibri" panose="020F0502020204030204" pitchFamily="34" charset="0"/>
                <a:cs typeface="Arial" panose="020B0604020202020204" pitchFamily="34" charset="0"/>
              </a:rPr>
              <a:t>the velocity in the Y direction. </a:t>
            </a:r>
            <a:endParaRPr lang="en-US" sz="2200" dirty="0">
              <a:latin typeface="Arial" panose="020B0604020202020204" pitchFamily="34" charset="0"/>
              <a:cs typeface="Arial" panose="020B0604020202020204" pitchFamily="34" charset="0"/>
            </a:endParaRPr>
          </a:p>
        </p:txBody>
      </p:sp>
      <p:sp>
        <p:nvSpPr>
          <p:cNvPr id="7" name="Rectangle 6"/>
          <p:cNvSpPr/>
          <p:nvPr/>
        </p:nvSpPr>
        <p:spPr>
          <a:xfrm>
            <a:off x="3048000" y="3105835"/>
            <a:ext cx="6096000" cy="369332"/>
          </a:xfrm>
          <a:prstGeom prst="rect">
            <a:avLst/>
          </a:prstGeom>
        </p:spPr>
        <p:txBody>
          <a:bodyPr>
            <a:spAutoFit/>
          </a:bodyPr>
          <a:lstStyle/>
          <a:p>
            <a:endParaRPr lang="en-US" dirty="0"/>
          </a:p>
        </p:txBody>
      </p:sp>
      <p:graphicFrame>
        <p:nvGraphicFramePr>
          <p:cNvPr id="21" name="Object 20"/>
          <p:cNvGraphicFramePr>
            <a:graphicFrameLocks noChangeAspect="1"/>
          </p:cNvGraphicFramePr>
          <p:nvPr>
            <p:extLst>
              <p:ext uri="{D42A27DB-BD31-4B8C-83A1-F6EECF244321}">
                <p14:modId xmlns:p14="http://schemas.microsoft.com/office/powerpoint/2010/main" val="3365192813"/>
              </p:ext>
            </p:extLst>
          </p:nvPr>
        </p:nvGraphicFramePr>
        <p:xfrm>
          <a:off x="9610435" y="833620"/>
          <a:ext cx="1951244" cy="493986"/>
        </p:xfrm>
        <a:graphic>
          <a:graphicData uri="http://schemas.openxmlformats.org/presentationml/2006/ole">
            <mc:AlternateContent xmlns:mc="http://schemas.openxmlformats.org/markup-compatibility/2006">
              <mc:Choice xmlns:v="urn:schemas-microsoft-com:vml" Requires="v">
                <p:oleObj spid="_x0000_s1066" name="Equation" r:id="rId5" imgW="1002960" imgH="253800" progId="Equation.DSMT4">
                  <p:embed/>
                </p:oleObj>
              </mc:Choice>
              <mc:Fallback>
                <p:oleObj name="Equation" r:id="rId5" imgW="1002960" imgH="253800" progId="Equation.DSMT4">
                  <p:embed/>
                  <p:pic>
                    <p:nvPicPr>
                      <p:cNvPr id="21" name="Object 20"/>
                      <p:cNvPicPr/>
                      <p:nvPr/>
                    </p:nvPicPr>
                    <p:blipFill>
                      <a:blip r:embed="rId6"/>
                      <a:stretch>
                        <a:fillRect/>
                      </a:stretch>
                    </p:blipFill>
                    <p:spPr>
                      <a:xfrm>
                        <a:off x="9610435" y="833620"/>
                        <a:ext cx="1951244" cy="493986"/>
                      </a:xfrm>
                      <a:prstGeom prst="rect">
                        <a:avLst/>
                      </a:prstGeom>
                    </p:spPr>
                  </p:pic>
                </p:oleObj>
              </mc:Fallback>
            </mc:AlternateContent>
          </a:graphicData>
        </a:graphic>
      </p:graphicFrame>
      <p:graphicFrame>
        <p:nvGraphicFramePr>
          <p:cNvPr id="28" name="Object 27"/>
          <p:cNvGraphicFramePr>
            <a:graphicFrameLocks noChangeAspect="1"/>
          </p:cNvGraphicFramePr>
          <p:nvPr>
            <p:extLst>
              <p:ext uri="{D42A27DB-BD31-4B8C-83A1-F6EECF244321}">
                <p14:modId xmlns:p14="http://schemas.microsoft.com/office/powerpoint/2010/main" val="4168750224"/>
              </p:ext>
            </p:extLst>
          </p:nvPr>
        </p:nvGraphicFramePr>
        <p:xfrm>
          <a:off x="5133614" y="3290501"/>
          <a:ext cx="1477755" cy="1397876"/>
        </p:xfrm>
        <a:graphic>
          <a:graphicData uri="http://schemas.openxmlformats.org/presentationml/2006/ole">
            <mc:AlternateContent xmlns:mc="http://schemas.openxmlformats.org/markup-compatibility/2006">
              <mc:Choice xmlns:v="urn:schemas-microsoft-com:vml" Requires="v">
                <p:oleObj spid="_x0000_s1067" name="Equation" r:id="rId7" imgW="939600" imgH="888840" progId="Equation.DSMT4">
                  <p:embed/>
                </p:oleObj>
              </mc:Choice>
              <mc:Fallback>
                <p:oleObj name="Equation" r:id="rId7" imgW="939600" imgH="888840" progId="Equation.DSMT4">
                  <p:embed/>
                  <p:pic>
                    <p:nvPicPr>
                      <p:cNvPr id="28" name="Object 27"/>
                      <p:cNvPicPr/>
                      <p:nvPr/>
                    </p:nvPicPr>
                    <p:blipFill>
                      <a:blip r:embed="rId8"/>
                      <a:stretch>
                        <a:fillRect/>
                      </a:stretch>
                    </p:blipFill>
                    <p:spPr>
                      <a:xfrm>
                        <a:off x="5133614" y="3290501"/>
                        <a:ext cx="1477755" cy="1397876"/>
                      </a:xfrm>
                      <a:prstGeom prst="rect">
                        <a:avLst/>
                      </a:prstGeom>
                    </p:spPr>
                  </p:pic>
                </p:oleObj>
              </mc:Fallback>
            </mc:AlternateContent>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val="226464473"/>
              </p:ext>
            </p:extLst>
          </p:nvPr>
        </p:nvGraphicFramePr>
        <p:xfrm>
          <a:off x="3662627" y="1744718"/>
          <a:ext cx="513583" cy="326825"/>
        </p:xfrm>
        <a:graphic>
          <a:graphicData uri="http://schemas.openxmlformats.org/presentationml/2006/ole">
            <mc:AlternateContent xmlns:mc="http://schemas.openxmlformats.org/markup-compatibility/2006">
              <mc:Choice xmlns:v="urn:schemas-microsoft-com:vml" Requires="v">
                <p:oleObj spid="_x0000_s1068" name="Equation" r:id="rId9" imgW="279360" imgH="177480" progId="Equation.DSMT4">
                  <p:embed/>
                </p:oleObj>
              </mc:Choice>
              <mc:Fallback>
                <p:oleObj name="Equation" r:id="rId9" imgW="279360" imgH="177480" progId="Equation.DSMT4">
                  <p:embed/>
                  <p:pic>
                    <p:nvPicPr>
                      <p:cNvPr id="4" name="Object 3"/>
                      <p:cNvPicPr/>
                      <p:nvPr/>
                    </p:nvPicPr>
                    <p:blipFill>
                      <a:blip r:embed="rId10"/>
                      <a:stretch>
                        <a:fillRect/>
                      </a:stretch>
                    </p:blipFill>
                    <p:spPr>
                      <a:xfrm>
                        <a:off x="3662627" y="1744718"/>
                        <a:ext cx="513583" cy="326825"/>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039752273"/>
              </p:ext>
            </p:extLst>
          </p:nvPr>
        </p:nvGraphicFramePr>
        <p:xfrm>
          <a:off x="7970345" y="2163540"/>
          <a:ext cx="406401" cy="355601"/>
        </p:xfrm>
        <a:graphic>
          <a:graphicData uri="http://schemas.openxmlformats.org/presentationml/2006/ole">
            <mc:AlternateContent xmlns:mc="http://schemas.openxmlformats.org/markup-compatibility/2006">
              <mc:Choice xmlns:v="urn:schemas-microsoft-com:vml" Requires="v">
                <p:oleObj spid="_x0000_s1069" name="Equation" r:id="rId11" imgW="203040" imgH="177480" progId="Equation.DSMT4">
                  <p:embed/>
                </p:oleObj>
              </mc:Choice>
              <mc:Fallback>
                <p:oleObj name="Equation" r:id="rId11" imgW="203040" imgH="177480" progId="Equation.DSMT4">
                  <p:embed/>
                  <p:pic>
                    <p:nvPicPr>
                      <p:cNvPr id="5" name="Object 4"/>
                      <p:cNvPicPr/>
                      <p:nvPr/>
                    </p:nvPicPr>
                    <p:blipFill>
                      <a:blip r:embed="rId12"/>
                      <a:stretch>
                        <a:fillRect/>
                      </a:stretch>
                    </p:blipFill>
                    <p:spPr>
                      <a:xfrm>
                        <a:off x="7970345" y="2163540"/>
                        <a:ext cx="406401" cy="355601"/>
                      </a:xfrm>
                      <a:prstGeom prst="rect">
                        <a:avLst/>
                      </a:prstGeom>
                    </p:spPr>
                  </p:pic>
                </p:oleObj>
              </mc:Fallback>
            </mc:AlternateContent>
          </a:graphicData>
        </a:graphic>
      </p:graphicFrame>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28868131"/>
      </p:ext>
    </p:extLst>
  </p:cSld>
  <p:clrMapOvr>
    <a:masterClrMapping/>
  </p:clrMapOvr>
  <mc:AlternateContent xmlns:mc="http://schemas.openxmlformats.org/markup-compatibility/2006">
    <mc:Choice xmlns:p14="http://schemas.microsoft.com/office/powerpoint/2010/main" Requires="p14">
      <p:transition spd="slow" p14:dur="2000" advTm="61803"/>
    </mc:Choice>
    <mc:Fallback>
      <p:transition spd="slow" advTm="61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51945"/>
            <a:ext cx="10515600" cy="5725018"/>
          </a:xfrm>
        </p:spPr>
        <p:txBody>
          <a:bodyPr>
            <a:normAutofit/>
          </a:bodyPr>
          <a:lstStyle/>
          <a:p>
            <a:r>
              <a:rPr lang="en-US" sz="2200" dirty="0" smtClean="0">
                <a:latin typeface="Arial" panose="020B0604020202020204" pitchFamily="34" charset="0"/>
                <a:cs typeface="Arial" panose="020B0604020202020204" pitchFamily="34" charset="0"/>
              </a:rPr>
              <a:t>Considering equilibrium of forces in the vertical direction,</a:t>
            </a:r>
          </a:p>
          <a:p>
            <a:endParaRPr lang="en-US" dirty="0" smtClean="0"/>
          </a:p>
          <a:p>
            <a:endParaRPr lang="en-US" dirty="0"/>
          </a:p>
          <a:p>
            <a:endParaRPr lang="en-US" dirty="0" smtClean="0"/>
          </a:p>
          <a:p>
            <a:endParaRPr lang="en-IN" sz="2200" dirty="0" smtClean="0">
              <a:latin typeface="Arial" panose="020B0604020202020204" pitchFamily="34" charset="0"/>
              <a:ea typeface="Calibri" panose="020F0502020204030204" pitchFamily="34" charset="0"/>
              <a:cs typeface="Arial" panose="020B0604020202020204" pitchFamily="34" charset="0"/>
            </a:endParaRPr>
          </a:p>
          <a:p>
            <a:r>
              <a:rPr lang="en-IN" sz="2200" dirty="0" smtClean="0">
                <a:latin typeface="Arial" panose="020B0604020202020204" pitchFamily="34" charset="0"/>
                <a:ea typeface="Calibri" panose="020F0502020204030204" pitchFamily="34" charset="0"/>
                <a:cs typeface="Arial" panose="020B0604020202020204" pitchFamily="34" charset="0"/>
              </a:rPr>
              <a:t>The </a:t>
            </a:r>
            <a:r>
              <a:rPr lang="en-IN" sz="2200" dirty="0">
                <a:latin typeface="Arial" panose="020B0604020202020204" pitchFamily="34" charset="0"/>
                <a:ea typeface="Calibri" panose="020F0502020204030204" pitchFamily="34" charset="0"/>
                <a:cs typeface="Arial" panose="020B0604020202020204" pitchFamily="34" charset="0"/>
              </a:rPr>
              <a:t>negative sign is introduced </a:t>
            </a:r>
            <a:r>
              <a:rPr lang="en-IN" sz="2200" dirty="0" smtClean="0">
                <a:latin typeface="Arial" panose="020B0604020202020204" pitchFamily="34" charset="0"/>
                <a:ea typeface="Calibri" panose="020F0502020204030204" pitchFamily="34" charset="0"/>
                <a:cs typeface="Arial" panose="020B0604020202020204" pitchFamily="34" charset="0"/>
              </a:rPr>
              <a:t>as the velocity </a:t>
            </a:r>
            <a:r>
              <a:rPr lang="en-IN" sz="2200" i="1" dirty="0" smtClean="0">
                <a:latin typeface="Arial" panose="020B0604020202020204" pitchFamily="34" charset="0"/>
                <a:ea typeface="Calibri" panose="020F0502020204030204" pitchFamily="34" charset="0"/>
                <a:cs typeface="Arial" panose="020B0604020202020204" pitchFamily="34" charset="0"/>
              </a:rPr>
              <a:t>ν </a:t>
            </a:r>
            <a:r>
              <a:rPr lang="en-IN" sz="2200" dirty="0" smtClean="0">
                <a:latin typeface="Arial" panose="020B0604020202020204" pitchFamily="34" charset="0"/>
                <a:ea typeface="Calibri" panose="020F0502020204030204" pitchFamily="34" charset="0"/>
                <a:cs typeface="Arial" panose="020B0604020202020204" pitchFamily="34" charset="0"/>
              </a:rPr>
              <a:t>decreases when </a:t>
            </a:r>
            <a:r>
              <a:rPr lang="en-IN" sz="2200" i="1" dirty="0" smtClean="0">
                <a:latin typeface="Arial" panose="020B0604020202020204" pitchFamily="34" charset="0"/>
                <a:ea typeface="Calibri" panose="020F0502020204030204" pitchFamily="34" charset="0"/>
                <a:cs typeface="Arial" panose="020B0604020202020204" pitchFamily="34" charset="0"/>
              </a:rPr>
              <a:t>x</a:t>
            </a:r>
            <a:r>
              <a:rPr lang="en-IN" sz="2200" dirty="0" smtClean="0">
                <a:latin typeface="Arial" panose="020B0604020202020204" pitchFamily="34" charset="0"/>
                <a:ea typeface="Calibri" panose="020F0502020204030204" pitchFamily="34" charset="0"/>
                <a:cs typeface="Arial" panose="020B0604020202020204" pitchFamily="34" charset="0"/>
              </a:rPr>
              <a:t> </a:t>
            </a:r>
            <a:r>
              <a:rPr lang="en-IN" sz="2200" dirty="0">
                <a:latin typeface="Arial" panose="020B0604020202020204" pitchFamily="34" charset="0"/>
                <a:ea typeface="Calibri" panose="020F0502020204030204" pitchFamily="34" charset="0"/>
                <a:cs typeface="Arial" panose="020B0604020202020204" pitchFamily="34" charset="0"/>
              </a:rPr>
              <a:t>increases</a:t>
            </a:r>
            <a:r>
              <a:rPr lang="en-IN" sz="2200" dirty="0" smtClean="0">
                <a:latin typeface="Arial" panose="020B0604020202020204" pitchFamily="34" charset="0"/>
                <a:ea typeface="Calibri" panose="020F0502020204030204" pitchFamily="34" charset="0"/>
                <a:cs typeface="Arial" panose="020B0604020202020204" pitchFamily="34" charset="0"/>
              </a:rPr>
              <a:t>.</a:t>
            </a:r>
          </a:p>
          <a:p>
            <a:r>
              <a:rPr lang="en-IN" sz="2200" dirty="0" smtClean="0">
                <a:latin typeface="Arial" panose="020B0604020202020204" pitchFamily="34" charset="0"/>
                <a:cs typeface="Arial" panose="020B0604020202020204" pitchFamily="34" charset="0"/>
              </a:rPr>
              <a:t>Integrating the expression,</a:t>
            </a:r>
          </a:p>
          <a:p>
            <a:endParaRPr lang="en-US" sz="2200" dirty="0">
              <a:latin typeface="Arial" panose="020B0604020202020204" pitchFamily="34" charset="0"/>
              <a:cs typeface="Arial" panose="020B0604020202020204" pitchFamily="34" charset="0"/>
            </a:endParaRPr>
          </a:p>
          <a:p>
            <a:r>
              <a:rPr lang="en-US" sz="2200" dirty="0" smtClean="0">
                <a:latin typeface="Arial" panose="020B0604020202020204" pitchFamily="34" charset="0"/>
                <a:cs typeface="Arial" panose="020B0604020202020204" pitchFamily="34" charset="0"/>
              </a:rPr>
              <a:t>The constant C of integration is evaluated from the boundary condition,</a:t>
            </a:r>
          </a:p>
          <a:p>
            <a:endParaRPr lang="en-US" sz="2200" dirty="0" smtClean="0">
              <a:latin typeface="Arial" panose="020B0604020202020204" pitchFamily="34" charset="0"/>
              <a:cs typeface="Arial" panose="020B0604020202020204" pitchFamily="34" charset="0"/>
            </a:endParaRPr>
          </a:p>
          <a:p>
            <a:endParaRPr lang="en-US" sz="2200" dirty="0" smtClean="0">
              <a:latin typeface="Arial" panose="020B0604020202020204" pitchFamily="34" charset="0"/>
              <a:cs typeface="Arial" panose="020B0604020202020204" pitchFamily="34" charset="0"/>
            </a:endParaRPr>
          </a:p>
          <a:p>
            <a:pPr marL="0" indent="0">
              <a:buNone/>
            </a:pPr>
            <a:r>
              <a:rPr lang="en-US" sz="2200" dirty="0" smtClean="0">
                <a:latin typeface="Arial" panose="020B0604020202020204" pitchFamily="34" charset="0"/>
                <a:cs typeface="Arial" panose="020B0604020202020204" pitchFamily="34" charset="0"/>
              </a:rPr>
              <a:t>Therefore, </a:t>
            </a:r>
            <a:endParaRPr lang="en-US" sz="2200" dirty="0">
              <a:latin typeface="Arial" panose="020B0604020202020204" pitchFamily="34" charset="0"/>
              <a:cs typeface="Arial" panose="020B0604020202020204" pitchFamily="34" charset="0"/>
            </a:endParaRPr>
          </a:p>
          <a:p>
            <a:endParaRPr lang="en-US" sz="2200" dirty="0">
              <a:latin typeface="Arial" panose="020B0604020202020204" pitchFamily="34" charset="0"/>
              <a:cs typeface="Arial" panose="020B0604020202020204" pitchFamily="34" charset="0"/>
            </a:endParaRPr>
          </a:p>
        </p:txBody>
      </p:sp>
      <p:graphicFrame>
        <p:nvGraphicFramePr>
          <p:cNvPr id="4" name="Object 3"/>
          <p:cNvGraphicFramePr>
            <a:graphicFrameLocks noChangeAspect="1"/>
          </p:cNvGraphicFramePr>
          <p:nvPr>
            <p:extLst/>
          </p:nvPr>
        </p:nvGraphicFramePr>
        <p:xfrm>
          <a:off x="1514147" y="817894"/>
          <a:ext cx="3026322" cy="1662796"/>
        </p:xfrm>
        <a:graphic>
          <a:graphicData uri="http://schemas.openxmlformats.org/presentationml/2006/ole">
            <mc:AlternateContent xmlns:mc="http://schemas.openxmlformats.org/markup-compatibility/2006">
              <mc:Choice xmlns:v="urn:schemas-microsoft-com:vml" Requires="v">
                <p:oleObj spid="_x0000_s2086" name="Equation" r:id="rId5" imgW="1663560" imgH="914400" progId="Equation.DSMT4">
                  <p:embed/>
                </p:oleObj>
              </mc:Choice>
              <mc:Fallback>
                <p:oleObj name="Equation" r:id="rId5" imgW="1663560" imgH="914400" progId="Equation.DSMT4">
                  <p:embed/>
                  <p:pic>
                    <p:nvPicPr>
                      <p:cNvPr id="4" name="Object 3"/>
                      <p:cNvPicPr/>
                      <p:nvPr/>
                    </p:nvPicPr>
                    <p:blipFill>
                      <a:blip r:embed="rId6"/>
                      <a:stretch>
                        <a:fillRect/>
                      </a:stretch>
                    </p:blipFill>
                    <p:spPr>
                      <a:xfrm>
                        <a:off x="1514147" y="817894"/>
                        <a:ext cx="3026322" cy="1662796"/>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007211200"/>
              </p:ext>
            </p:extLst>
          </p:nvPr>
        </p:nvGraphicFramePr>
        <p:xfrm>
          <a:off x="4540688" y="3145444"/>
          <a:ext cx="3110623" cy="805629"/>
        </p:xfrm>
        <a:graphic>
          <a:graphicData uri="http://schemas.openxmlformats.org/presentationml/2006/ole">
            <mc:AlternateContent xmlns:mc="http://schemas.openxmlformats.org/markup-compatibility/2006">
              <mc:Choice xmlns:v="urn:schemas-microsoft-com:vml" Requires="v">
                <p:oleObj spid="_x0000_s2087" name="Equation" r:id="rId7" imgW="1765080" imgH="457200" progId="Equation.DSMT4">
                  <p:embed/>
                </p:oleObj>
              </mc:Choice>
              <mc:Fallback>
                <p:oleObj name="Equation" r:id="rId7" imgW="1765080" imgH="457200" progId="Equation.DSMT4">
                  <p:embed/>
                  <p:pic>
                    <p:nvPicPr>
                      <p:cNvPr id="7" name="Object 6"/>
                      <p:cNvPicPr/>
                      <p:nvPr/>
                    </p:nvPicPr>
                    <p:blipFill>
                      <a:blip r:embed="rId8"/>
                      <a:stretch>
                        <a:fillRect/>
                      </a:stretch>
                    </p:blipFill>
                    <p:spPr>
                      <a:xfrm>
                        <a:off x="4540688" y="3145444"/>
                        <a:ext cx="3110623" cy="805629"/>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456957976"/>
              </p:ext>
            </p:extLst>
          </p:nvPr>
        </p:nvGraphicFramePr>
        <p:xfrm>
          <a:off x="3819024" y="4381914"/>
          <a:ext cx="2584779" cy="714492"/>
        </p:xfrm>
        <a:graphic>
          <a:graphicData uri="http://schemas.openxmlformats.org/presentationml/2006/ole">
            <mc:AlternateContent xmlns:mc="http://schemas.openxmlformats.org/markup-compatibility/2006">
              <mc:Choice xmlns:v="urn:schemas-microsoft-com:vml" Requires="v">
                <p:oleObj spid="_x0000_s2088" name="Equation" r:id="rId9" imgW="1562040" imgH="431640" progId="Equation.DSMT4">
                  <p:embed/>
                </p:oleObj>
              </mc:Choice>
              <mc:Fallback>
                <p:oleObj name="Equation" r:id="rId9" imgW="1562040" imgH="431640" progId="Equation.DSMT4">
                  <p:embed/>
                  <p:pic>
                    <p:nvPicPr>
                      <p:cNvPr id="8" name="Object 7"/>
                      <p:cNvPicPr/>
                      <p:nvPr/>
                    </p:nvPicPr>
                    <p:blipFill>
                      <a:blip r:embed="rId10"/>
                      <a:stretch>
                        <a:fillRect/>
                      </a:stretch>
                    </p:blipFill>
                    <p:spPr>
                      <a:xfrm>
                        <a:off x="3819024" y="4381914"/>
                        <a:ext cx="2584779" cy="714492"/>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1678838428"/>
              </p:ext>
            </p:extLst>
          </p:nvPr>
        </p:nvGraphicFramePr>
        <p:xfrm>
          <a:off x="3630787" y="5242984"/>
          <a:ext cx="2628900" cy="787400"/>
        </p:xfrm>
        <a:graphic>
          <a:graphicData uri="http://schemas.openxmlformats.org/presentationml/2006/ole">
            <mc:AlternateContent xmlns:mc="http://schemas.openxmlformats.org/markup-compatibility/2006">
              <mc:Choice xmlns:v="urn:schemas-microsoft-com:vml" Requires="v">
                <p:oleObj spid="_x0000_s2089" name="Equation" r:id="rId11" imgW="1523880" imgH="457200" progId="Equation.DSMT4">
                  <p:embed/>
                </p:oleObj>
              </mc:Choice>
              <mc:Fallback>
                <p:oleObj name="Equation" r:id="rId11" imgW="1523880" imgH="457200" progId="Equation.DSMT4">
                  <p:embed/>
                  <p:pic>
                    <p:nvPicPr>
                      <p:cNvPr id="9" name="Object 8"/>
                      <p:cNvPicPr/>
                      <p:nvPr/>
                    </p:nvPicPr>
                    <p:blipFill>
                      <a:blip r:embed="rId12"/>
                      <a:stretch>
                        <a:fillRect/>
                      </a:stretch>
                    </p:blipFill>
                    <p:spPr>
                      <a:xfrm>
                        <a:off x="3630787" y="5242984"/>
                        <a:ext cx="2628900" cy="787400"/>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25874773"/>
      </p:ext>
    </p:extLst>
  </p:cSld>
  <p:clrMapOvr>
    <a:masterClrMapping/>
  </p:clrMapOvr>
  <mc:AlternateContent xmlns:mc="http://schemas.openxmlformats.org/markup-compatibility/2006">
    <mc:Choice xmlns:p14="http://schemas.microsoft.com/office/powerpoint/2010/main" Requires="p14">
      <p:transition spd="slow" p14:dur="2000" advTm="55816"/>
    </mc:Choice>
    <mc:Fallback>
      <p:transition spd="slow" advTm="55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20110"/>
            <a:ext cx="10515600" cy="6060772"/>
          </a:xfrm>
        </p:spPr>
        <p:txBody>
          <a:bodyPr>
            <a:normAutofit fontScale="92500"/>
          </a:bodyPr>
          <a:lstStyle/>
          <a:p>
            <a:pPr marL="0" indent="0">
              <a:buNone/>
            </a:pPr>
            <a:r>
              <a:rPr lang="en-US" dirty="0" smtClean="0">
                <a:latin typeface="Arial" panose="020B0604020202020204" pitchFamily="34" charset="0"/>
                <a:cs typeface="Arial" panose="020B0604020202020204" pitchFamily="34" charset="0"/>
              </a:rPr>
              <a:t>From (a) and (b),</a:t>
            </a: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smtClean="0">
              <a:latin typeface="Arial" panose="020B0604020202020204" pitchFamily="34" charset="0"/>
              <a:cs typeface="Arial" panose="020B0604020202020204" pitchFamily="34" charset="0"/>
            </a:endParaRPr>
          </a:p>
          <a:p>
            <a:pPr marL="0" indent="0">
              <a:buNone/>
            </a:pPr>
            <a:r>
              <a:rPr lang="en-US" dirty="0" smtClean="0">
                <a:latin typeface="Arial" panose="020B0604020202020204" pitchFamily="34" charset="0"/>
                <a:cs typeface="Arial" panose="020B0604020202020204" pitchFamily="34" charset="0"/>
              </a:rPr>
              <a:t>The velocity distribution along x-axis is parabolic as shown in Fig.1(b).</a:t>
            </a:r>
          </a:p>
          <a:p>
            <a:pPr marL="0" indent="0">
              <a:buNone/>
            </a:pPr>
            <a:r>
              <a:rPr lang="en-US" dirty="0" smtClean="0">
                <a:latin typeface="Arial" panose="020B0604020202020204" pitchFamily="34" charset="0"/>
                <a:cs typeface="Arial" panose="020B0604020202020204" pitchFamily="34" charset="0"/>
              </a:rPr>
              <a:t>The maximum velocity at the centre (x=0) is given by</a:t>
            </a:r>
          </a:p>
          <a:p>
            <a:pPr marL="0" indent="0">
              <a:buNone/>
            </a:pPr>
            <a:endParaRPr lang="en-US" dirty="0" smtClean="0">
              <a:latin typeface="Arial" panose="020B0604020202020204" pitchFamily="34" charset="0"/>
              <a:cs typeface="Arial" panose="020B0604020202020204" pitchFamily="34" charset="0"/>
            </a:endParaRPr>
          </a:p>
          <a:p>
            <a:pPr marL="0" indent="0">
              <a:buNone/>
            </a:pPr>
            <a:r>
              <a:rPr lang="en-US" dirty="0" smtClean="0">
                <a:latin typeface="Arial" panose="020B0604020202020204" pitchFamily="34" charset="0"/>
                <a:cs typeface="Arial" panose="020B0604020202020204" pitchFamily="34" charset="0"/>
              </a:rPr>
              <a:t>For parabolic profile, the average velocity is two-third of the maximum velocity,</a:t>
            </a:r>
          </a:p>
          <a:p>
            <a:pPr marL="0" indent="0">
              <a:buNone/>
            </a:pPr>
            <a:endParaRPr lang="en-US" dirty="0" smtClean="0">
              <a:latin typeface="Arial" panose="020B0604020202020204" pitchFamily="34" charset="0"/>
              <a:cs typeface="Arial" panose="020B0604020202020204" pitchFamily="34" charset="0"/>
            </a:endParaRPr>
          </a:p>
          <a:p>
            <a:pPr marL="0" indent="0">
              <a:buNone/>
            </a:pPr>
            <a:r>
              <a:rPr lang="en-IN" dirty="0" smtClean="0">
                <a:latin typeface="Arial" panose="020B0604020202020204" pitchFamily="34" charset="0"/>
                <a:ea typeface="Calibri" panose="020F0502020204030204" pitchFamily="34" charset="0"/>
                <a:cs typeface="Arial" panose="020B0604020202020204" pitchFamily="34" charset="0"/>
              </a:rPr>
              <a:t>The </a:t>
            </a:r>
            <a:r>
              <a:rPr lang="en-IN" dirty="0">
                <a:latin typeface="Arial" panose="020B0604020202020204" pitchFamily="34" charset="0"/>
                <a:ea typeface="Calibri" panose="020F0502020204030204" pitchFamily="34" charset="0"/>
                <a:cs typeface="Arial" panose="020B0604020202020204" pitchFamily="34" charset="0"/>
              </a:rPr>
              <a:t>fundamental equation for </a:t>
            </a:r>
            <a:r>
              <a:rPr lang="en-IN" dirty="0" smtClean="0">
                <a:latin typeface="Arial" panose="020B0604020202020204" pitchFamily="34" charset="0"/>
                <a:ea typeface="Calibri" panose="020F0502020204030204" pitchFamily="34" charset="0"/>
                <a:cs typeface="Arial" panose="020B0604020202020204" pitchFamily="34" charset="0"/>
              </a:rPr>
              <a:t>flow (</a:t>
            </a:r>
            <a:r>
              <a:rPr lang="en-IN" i="1" dirty="0" smtClean="0">
                <a:latin typeface="Arial" panose="020B0604020202020204" pitchFamily="34" charset="0"/>
                <a:ea typeface="Calibri" panose="020F0502020204030204" pitchFamily="34" charset="0"/>
                <a:cs typeface="Arial" panose="020B0604020202020204" pitchFamily="34" charset="0"/>
              </a:rPr>
              <a:t>Q)</a:t>
            </a:r>
            <a:r>
              <a:rPr lang="en-IN" dirty="0" smtClean="0">
                <a:latin typeface="Arial" panose="020B0604020202020204" pitchFamily="34" charset="0"/>
                <a:ea typeface="Calibri" panose="020F0502020204030204" pitchFamily="34" charset="0"/>
                <a:cs typeface="Arial" panose="020B0604020202020204" pitchFamily="34" charset="0"/>
              </a:rPr>
              <a:t> </a:t>
            </a:r>
            <a:r>
              <a:rPr lang="en-IN" dirty="0">
                <a:latin typeface="Arial" panose="020B0604020202020204" pitchFamily="34" charset="0"/>
                <a:ea typeface="Calibri" panose="020F0502020204030204" pitchFamily="34" charset="0"/>
                <a:cs typeface="Arial" panose="020B0604020202020204" pitchFamily="34" charset="0"/>
              </a:rPr>
              <a:t>of the </a:t>
            </a:r>
            <a:r>
              <a:rPr lang="en-IN" dirty="0" smtClean="0">
                <a:latin typeface="Arial" panose="020B0604020202020204" pitchFamily="34" charset="0"/>
                <a:ea typeface="Calibri" panose="020F0502020204030204" pitchFamily="34" charset="0"/>
                <a:cs typeface="Arial" panose="020B0604020202020204" pitchFamily="34" charset="0"/>
              </a:rPr>
              <a:t>lubricant through </a:t>
            </a:r>
            <a:r>
              <a:rPr lang="en-IN" dirty="0">
                <a:latin typeface="Arial" panose="020B0604020202020204" pitchFamily="34" charset="0"/>
                <a:ea typeface="Calibri" panose="020F0502020204030204" pitchFamily="34" charset="0"/>
                <a:cs typeface="Arial" panose="020B0604020202020204" pitchFamily="34" charset="0"/>
              </a:rPr>
              <a:t>the </a:t>
            </a:r>
            <a:r>
              <a:rPr lang="en-IN" dirty="0" smtClean="0">
                <a:latin typeface="Arial" panose="020B0604020202020204" pitchFamily="34" charset="0"/>
                <a:ea typeface="Calibri" panose="020F0502020204030204" pitchFamily="34" charset="0"/>
                <a:cs typeface="Arial" panose="020B0604020202020204" pitchFamily="34" charset="0"/>
              </a:rPr>
              <a:t>rectangular slot </a:t>
            </a:r>
            <a:r>
              <a:rPr lang="en-IN" dirty="0">
                <a:latin typeface="Arial" panose="020B0604020202020204" pitchFamily="34" charset="0"/>
                <a:ea typeface="Calibri" panose="020F0502020204030204" pitchFamily="34" charset="0"/>
                <a:cs typeface="Arial" panose="020B0604020202020204" pitchFamily="34" charset="0"/>
              </a:rPr>
              <a:t>is given </a:t>
            </a:r>
            <a:r>
              <a:rPr lang="en-IN" dirty="0" smtClean="0">
                <a:latin typeface="Arial" panose="020B0604020202020204" pitchFamily="34" charset="0"/>
                <a:ea typeface="Calibri" panose="020F0502020204030204" pitchFamily="34" charset="0"/>
                <a:cs typeface="Arial" panose="020B0604020202020204" pitchFamily="34" charset="0"/>
              </a:rPr>
              <a:t>by</a:t>
            </a:r>
          </a:p>
          <a:p>
            <a:pPr marL="0" indent="0">
              <a:buNone/>
            </a:pPr>
            <a:endParaRPr lang="en-US" dirty="0" smtClean="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                                                                       </a:t>
            </a:r>
            <a:r>
              <a:rPr lang="en-US" sz="2200" dirty="0" smtClean="0">
                <a:latin typeface="Arial" panose="020B0604020202020204" pitchFamily="34" charset="0"/>
                <a:cs typeface="Arial" panose="020B0604020202020204" pitchFamily="34" charset="0"/>
              </a:rPr>
              <a:t> </a:t>
            </a:r>
          </a:p>
          <a:p>
            <a:pPr marL="0" indent="0">
              <a:buNone/>
            </a:pPr>
            <a:endParaRPr lang="en-US" sz="2200" dirty="0" smtClean="0">
              <a:latin typeface="Arial" panose="020B0604020202020204" pitchFamily="34" charset="0"/>
              <a:cs typeface="Arial" panose="020B0604020202020204" pitchFamily="34" charset="0"/>
            </a:endParaRPr>
          </a:p>
          <a:p>
            <a:pPr marL="0" indent="0">
              <a:buNone/>
            </a:pPr>
            <a:endParaRPr lang="en-US" sz="2200" dirty="0">
              <a:latin typeface="Arial" panose="020B0604020202020204" pitchFamily="34" charset="0"/>
              <a:cs typeface="Arial" panose="020B0604020202020204" pitchFamily="34"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4169625137"/>
              </p:ext>
            </p:extLst>
          </p:nvPr>
        </p:nvGraphicFramePr>
        <p:xfrm>
          <a:off x="3093240" y="844031"/>
          <a:ext cx="4030037" cy="763586"/>
        </p:xfrm>
        <a:graphic>
          <a:graphicData uri="http://schemas.openxmlformats.org/presentationml/2006/ole">
            <mc:AlternateContent xmlns:mc="http://schemas.openxmlformats.org/markup-compatibility/2006">
              <mc:Choice xmlns:v="urn:schemas-microsoft-com:vml" Requires="v">
                <p:oleObj spid="_x0000_s3110" name="Equation" r:id="rId5" imgW="2412720" imgH="457200" progId="Equation.DSMT4">
                  <p:embed/>
                </p:oleObj>
              </mc:Choice>
              <mc:Fallback>
                <p:oleObj name="Equation" r:id="rId5" imgW="2412720" imgH="457200" progId="Equation.DSMT4">
                  <p:embed/>
                  <p:pic>
                    <p:nvPicPr>
                      <p:cNvPr id="4" name="Object 3"/>
                      <p:cNvPicPr/>
                      <p:nvPr/>
                    </p:nvPicPr>
                    <p:blipFill>
                      <a:blip r:embed="rId6"/>
                      <a:stretch>
                        <a:fillRect/>
                      </a:stretch>
                    </p:blipFill>
                    <p:spPr>
                      <a:xfrm>
                        <a:off x="3093240" y="844031"/>
                        <a:ext cx="4030037" cy="763586"/>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109109558"/>
              </p:ext>
            </p:extLst>
          </p:nvPr>
        </p:nvGraphicFramePr>
        <p:xfrm>
          <a:off x="8892177" y="2389815"/>
          <a:ext cx="1454932" cy="824461"/>
        </p:xfrm>
        <a:graphic>
          <a:graphicData uri="http://schemas.openxmlformats.org/presentationml/2006/ole">
            <mc:AlternateContent xmlns:mc="http://schemas.openxmlformats.org/markup-compatibility/2006">
              <mc:Choice xmlns:v="urn:schemas-microsoft-com:vml" Requires="v">
                <p:oleObj spid="_x0000_s3111" name="Equation" r:id="rId7" imgW="761760" imgH="431640" progId="Equation.DSMT4">
                  <p:embed/>
                </p:oleObj>
              </mc:Choice>
              <mc:Fallback>
                <p:oleObj name="Equation" r:id="rId7" imgW="761760" imgH="431640" progId="Equation.DSMT4">
                  <p:embed/>
                  <p:pic>
                    <p:nvPicPr>
                      <p:cNvPr id="5" name="Object 4"/>
                      <p:cNvPicPr/>
                      <p:nvPr/>
                    </p:nvPicPr>
                    <p:blipFill>
                      <a:blip r:embed="rId8"/>
                      <a:stretch>
                        <a:fillRect/>
                      </a:stretch>
                    </p:blipFill>
                    <p:spPr>
                      <a:xfrm>
                        <a:off x="8892177" y="2389815"/>
                        <a:ext cx="1454932" cy="824461"/>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4165154903"/>
              </p:ext>
            </p:extLst>
          </p:nvPr>
        </p:nvGraphicFramePr>
        <p:xfrm>
          <a:off x="4025057" y="4041411"/>
          <a:ext cx="2662737" cy="803412"/>
        </p:xfrm>
        <a:graphic>
          <a:graphicData uri="http://schemas.openxmlformats.org/presentationml/2006/ole">
            <mc:AlternateContent xmlns:mc="http://schemas.openxmlformats.org/markup-compatibility/2006">
              <mc:Choice xmlns:v="urn:schemas-microsoft-com:vml" Requires="v">
                <p:oleObj spid="_x0000_s3112" name="Equation" r:id="rId9" imgW="1473120" imgH="444240" progId="Equation.DSMT4">
                  <p:embed/>
                </p:oleObj>
              </mc:Choice>
              <mc:Fallback>
                <p:oleObj name="Equation" r:id="rId9" imgW="1473120" imgH="444240" progId="Equation.DSMT4">
                  <p:embed/>
                  <p:pic>
                    <p:nvPicPr>
                      <p:cNvPr id="6" name="Object 5"/>
                      <p:cNvPicPr/>
                      <p:nvPr/>
                    </p:nvPicPr>
                    <p:blipFill>
                      <a:blip r:embed="rId10"/>
                      <a:stretch>
                        <a:fillRect/>
                      </a:stretch>
                    </p:blipFill>
                    <p:spPr>
                      <a:xfrm>
                        <a:off x="4025057" y="4041411"/>
                        <a:ext cx="2662737" cy="803412"/>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1726506820"/>
              </p:ext>
            </p:extLst>
          </p:nvPr>
        </p:nvGraphicFramePr>
        <p:xfrm>
          <a:off x="5183777" y="5213350"/>
          <a:ext cx="3708400" cy="1644650"/>
        </p:xfrm>
        <a:graphic>
          <a:graphicData uri="http://schemas.openxmlformats.org/presentationml/2006/ole">
            <mc:AlternateContent xmlns:mc="http://schemas.openxmlformats.org/markup-compatibility/2006">
              <mc:Choice xmlns:v="urn:schemas-microsoft-com:vml" Requires="v">
                <p:oleObj spid="_x0000_s3113" name="Equation" r:id="rId11" imgW="2120760" imgH="939600" progId="Equation.DSMT4">
                  <p:embed/>
                </p:oleObj>
              </mc:Choice>
              <mc:Fallback>
                <p:oleObj name="Equation" r:id="rId11" imgW="2120760" imgH="939600" progId="Equation.DSMT4">
                  <p:embed/>
                  <p:pic>
                    <p:nvPicPr>
                      <p:cNvPr id="9" name="Object 8"/>
                      <p:cNvPicPr/>
                      <p:nvPr/>
                    </p:nvPicPr>
                    <p:blipFill>
                      <a:blip r:embed="rId12"/>
                      <a:stretch>
                        <a:fillRect/>
                      </a:stretch>
                    </p:blipFill>
                    <p:spPr>
                      <a:xfrm>
                        <a:off x="5183777" y="5213350"/>
                        <a:ext cx="3708400" cy="1644650"/>
                      </a:xfrm>
                      <a:prstGeom prst="rect">
                        <a:avLst/>
                      </a:prstGeom>
                    </p:spPr>
                  </p:pic>
                </p:oleObj>
              </mc:Fallback>
            </mc:AlternateContent>
          </a:graphicData>
        </a:graphic>
      </p:graphicFrame>
      <p:pic>
        <p:nvPicPr>
          <p:cNvPr id="7" name="Audio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30905650"/>
      </p:ext>
    </p:extLst>
  </p:cSld>
  <p:clrMapOvr>
    <a:masterClrMapping/>
  </p:clrMapOvr>
  <mc:AlternateContent xmlns:mc="http://schemas.openxmlformats.org/markup-compatibility/2006">
    <mc:Choice xmlns:p14="http://schemas.microsoft.com/office/powerpoint/2010/main" Requires="p14">
      <p:transition spd="slow" p14:dur="2000" advTm="88377"/>
    </mc:Choice>
    <mc:Fallback>
      <p:transition spd="slow" advTm="88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33358"/>
          </a:xfrm>
        </p:spPr>
        <p:txBody>
          <a:bodyPr>
            <a:normAutofit/>
          </a:bodyPr>
          <a:lstStyle/>
          <a:p>
            <a:r>
              <a:rPr lang="en-US" sz="3600" dirty="0" smtClean="0">
                <a:latin typeface="Arial" panose="020B0604020202020204" pitchFamily="34" charset="0"/>
                <a:cs typeface="Arial" panose="020B0604020202020204" pitchFamily="34" charset="0"/>
              </a:rPr>
              <a:t>Hydrostatic step bearing</a:t>
            </a:r>
            <a:endParaRPr lang="en-US" sz="3600"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024611"/>
            <a:ext cx="10515600" cy="5178479"/>
          </a:xfrm>
        </p:spPr>
        <p:txBody>
          <a:bodyPr/>
          <a:lstStyle/>
          <a:p>
            <a:pPr algn="just">
              <a:lnSpc>
                <a:spcPct val="100000"/>
              </a:lnSpc>
            </a:pPr>
            <a:r>
              <a:rPr lang="en-IN" sz="2000" dirty="0" smtClean="0">
                <a:latin typeface="Arial" panose="020B0604020202020204" pitchFamily="34" charset="0"/>
                <a:ea typeface="Calibri" panose="020F0502020204030204" pitchFamily="34" charset="0"/>
                <a:cs typeface="Arial" panose="020B0604020202020204" pitchFamily="34" charset="0"/>
              </a:rPr>
              <a:t>The </a:t>
            </a:r>
            <a:r>
              <a:rPr lang="en-IN" sz="2000" dirty="0">
                <a:latin typeface="Arial" panose="020B0604020202020204" pitchFamily="34" charset="0"/>
                <a:ea typeface="Calibri" panose="020F0502020204030204" pitchFamily="34" charset="0"/>
                <a:cs typeface="Arial" panose="020B0604020202020204" pitchFamily="34" charset="0"/>
              </a:rPr>
              <a:t>lubricant is flowing radially outward through the annulus of radii </a:t>
            </a:r>
            <a:r>
              <a:rPr lang="en-IN" sz="2000" i="1" dirty="0" err="1">
                <a:latin typeface="Arial" panose="020B0604020202020204" pitchFamily="34" charset="0"/>
                <a:ea typeface="Calibri" panose="020F0502020204030204" pitchFamily="34" charset="0"/>
                <a:cs typeface="Arial" panose="020B0604020202020204" pitchFamily="34" charset="0"/>
              </a:rPr>
              <a:t>R</a:t>
            </a:r>
            <a:r>
              <a:rPr lang="en-IN" sz="2000" i="1" baseline="-25000" dirty="0" err="1">
                <a:latin typeface="Arial" panose="020B0604020202020204" pitchFamily="34" charset="0"/>
                <a:ea typeface="Calibri" panose="020F0502020204030204" pitchFamily="34" charset="0"/>
                <a:cs typeface="Arial" panose="020B0604020202020204" pitchFamily="34" charset="0"/>
              </a:rPr>
              <a:t>i</a:t>
            </a:r>
            <a:r>
              <a:rPr lang="en-IN" sz="2000" dirty="0">
                <a:latin typeface="Arial" panose="020B0604020202020204" pitchFamily="34" charset="0"/>
                <a:ea typeface="Calibri" panose="020F0502020204030204" pitchFamily="34" charset="0"/>
                <a:cs typeface="Arial" panose="020B0604020202020204" pitchFamily="34" charset="0"/>
              </a:rPr>
              <a:t> and </a:t>
            </a:r>
            <a:r>
              <a:rPr lang="en-IN" sz="2000" i="1" dirty="0">
                <a:latin typeface="Arial" panose="020B0604020202020204" pitchFamily="34" charset="0"/>
                <a:ea typeface="Calibri" panose="020F0502020204030204" pitchFamily="34" charset="0"/>
                <a:cs typeface="Arial" panose="020B0604020202020204" pitchFamily="34" charset="0"/>
              </a:rPr>
              <a:t>R</a:t>
            </a:r>
            <a:r>
              <a:rPr lang="en-IN" sz="2000" i="1" baseline="-25000" dirty="0">
                <a:latin typeface="Arial" panose="020B0604020202020204" pitchFamily="34" charset="0"/>
                <a:ea typeface="Calibri" panose="020F0502020204030204" pitchFamily="34" charset="0"/>
                <a:cs typeface="Arial" panose="020B0604020202020204" pitchFamily="34" charset="0"/>
              </a:rPr>
              <a:t>o</a:t>
            </a:r>
            <a:r>
              <a:rPr lang="en-IN" sz="2000" dirty="0">
                <a:latin typeface="Arial" panose="020B0604020202020204" pitchFamily="34" charset="0"/>
                <a:ea typeface="Calibri" panose="020F0502020204030204" pitchFamily="34" charset="0"/>
                <a:cs typeface="Arial" panose="020B0604020202020204" pitchFamily="34" charset="0"/>
              </a:rPr>
              <a:t> and leaves at the periphery of the </a:t>
            </a:r>
            <a:r>
              <a:rPr lang="en-IN" sz="2000" dirty="0" smtClean="0">
                <a:latin typeface="Arial" panose="020B0604020202020204" pitchFamily="34" charset="0"/>
                <a:ea typeface="Calibri" panose="020F0502020204030204" pitchFamily="34" charset="0"/>
                <a:cs typeface="Arial" panose="020B0604020202020204" pitchFamily="34" charset="0"/>
              </a:rPr>
              <a:t>shaft (Fig. 2). </a:t>
            </a:r>
            <a:r>
              <a:rPr lang="en-IN" sz="2000" dirty="0">
                <a:latin typeface="Arial" panose="020B0604020202020204" pitchFamily="34" charset="0"/>
                <a:ea typeface="Calibri" panose="020F0502020204030204" pitchFamily="34" charset="0"/>
                <a:cs typeface="Arial" panose="020B0604020202020204" pitchFamily="34" charset="0"/>
              </a:rPr>
              <a:t>Consider an elemental ring of radius </a:t>
            </a:r>
            <a:r>
              <a:rPr lang="en-IN" sz="2000" i="1" dirty="0">
                <a:latin typeface="Arial" panose="020B0604020202020204" pitchFamily="34" charset="0"/>
                <a:ea typeface="Calibri" panose="020F0502020204030204" pitchFamily="34" charset="0"/>
                <a:cs typeface="Arial" panose="020B0604020202020204" pitchFamily="34" charset="0"/>
              </a:rPr>
              <a:t>r</a:t>
            </a:r>
            <a:r>
              <a:rPr lang="en-IN" sz="2000" dirty="0">
                <a:latin typeface="Arial" panose="020B0604020202020204" pitchFamily="34" charset="0"/>
                <a:ea typeface="Calibri" panose="020F0502020204030204" pitchFamily="34" charset="0"/>
                <a:cs typeface="Arial" panose="020B0604020202020204" pitchFamily="34" charset="0"/>
              </a:rPr>
              <a:t> and thickness (</a:t>
            </a:r>
            <a:r>
              <a:rPr lang="en-IN" sz="2000" i="1" dirty="0">
                <a:latin typeface="Arial" panose="020B0604020202020204" pitchFamily="34" charset="0"/>
                <a:ea typeface="Calibri" panose="020F0502020204030204" pitchFamily="34" charset="0"/>
                <a:cs typeface="Arial" panose="020B0604020202020204" pitchFamily="34" charset="0"/>
              </a:rPr>
              <a:t>dr</a:t>
            </a:r>
            <a:r>
              <a:rPr lang="en-IN" sz="2000" dirty="0">
                <a:latin typeface="Arial" panose="020B0604020202020204" pitchFamily="34" charset="0"/>
                <a:ea typeface="Calibri" panose="020F0502020204030204" pitchFamily="34" charset="0"/>
                <a:cs typeface="Arial" panose="020B0604020202020204" pitchFamily="34" charset="0"/>
              </a:rPr>
              <a:t>) as shown in Fig. </a:t>
            </a:r>
            <a:r>
              <a:rPr lang="en-IN" sz="2000" dirty="0" smtClean="0">
                <a:latin typeface="Arial" panose="020B0604020202020204" pitchFamily="34" charset="0"/>
                <a:ea typeface="Calibri" panose="020F0502020204030204" pitchFamily="34" charset="0"/>
                <a:cs typeface="Arial" panose="020B0604020202020204" pitchFamily="34" charset="0"/>
              </a:rPr>
              <a:t>3 (a</a:t>
            </a:r>
            <a:r>
              <a:rPr lang="en-IN" sz="2000" dirty="0">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algn="just">
              <a:lnSpc>
                <a:spcPct val="100000"/>
              </a:lnSpc>
            </a:pPr>
            <a:r>
              <a:rPr lang="en-IN" sz="2000" dirty="0">
                <a:latin typeface="Arial" panose="020B0604020202020204" pitchFamily="34" charset="0"/>
                <a:ea typeface="Calibri" panose="020F0502020204030204" pitchFamily="34" charset="0"/>
                <a:cs typeface="Arial" panose="020B0604020202020204" pitchFamily="34" charset="0"/>
              </a:rPr>
              <a:t>The flow of the lubricant through this elemental ring is given </a:t>
            </a:r>
            <a:r>
              <a:rPr lang="en-IN" sz="2000" dirty="0" smtClean="0">
                <a:latin typeface="Arial" panose="020B0604020202020204" pitchFamily="34" charset="0"/>
                <a:ea typeface="Calibri" panose="020F0502020204030204" pitchFamily="34" charset="0"/>
                <a:cs typeface="Arial" panose="020B0604020202020204" pitchFamily="34" charset="0"/>
              </a:rPr>
              <a:t>by</a:t>
            </a:r>
            <a:endParaRPr lang="en-US" dirty="0"/>
          </a:p>
        </p:txBody>
      </p:sp>
      <p:pic>
        <p:nvPicPr>
          <p:cNvPr id="9" name="Picture 8"/>
          <p:cNvPicPr/>
          <p:nvPr/>
        </p:nvPicPr>
        <p:blipFill>
          <a:blip r:embed="rId5" cstate="print">
            <a:extLst>
              <a:ext uri="{28A0092B-C50C-407E-A947-70E740481C1C}">
                <a14:useLocalDpi xmlns:a14="http://schemas.microsoft.com/office/drawing/2010/main" val="0"/>
              </a:ext>
            </a:extLst>
          </a:blip>
          <a:stretch>
            <a:fillRect/>
          </a:stretch>
        </p:blipFill>
        <p:spPr>
          <a:xfrm>
            <a:off x="3164733" y="2951182"/>
            <a:ext cx="2429183" cy="3357794"/>
          </a:xfrm>
          <a:prstGeom prst="rect">
            <a:avLst/>
          </a:prstGeom>
        </p:spPr>
      </p:pic>
      <p:sp>
        <p:nvSpPr>
          <p:cNvPr id="10" name="TextBox 9"/>
          <p:cNvSpPr txBox="1"/>
          <p:nvPr/>
        </p:nvSpPr>
        <p:spPr>
          <a:xfrm>
            <a:off x="2747809" y="6440989"/>
            <a:ext cx="3468413" cy="369332"/>
          </a:xfrm>
          <a:prstGeom prst="rect">
            <a:avLst/>
          </a:prstGeom>
          <a:noFill/>
        </p:spPr>
        <p:txBody>
          <a:bodyPr wrap="square" rtlCol="0">
            <a:spAutoFit/>
          </a:bodyPr>
          <a:lstStyle/>
          <a:p>
            <a:r>
              <a:rPr lang="en-US" dirty="0" smtClean="0"/>
              <a:t>Fig </a:t>
            </a:r>
            <a:r>
              <a:rPr lang="en-US" dirty="0"/>
              <a:t>2</a:t>
            </a:r>
            <a:r>
              <a:rPr lang="en-US" dirty="0" smtClean="0"/>
              <a:t>: Hydrostatic step bearing</a:t>
            </a:r>
            <a:endParaRPr lang="en-US" dirty="0"/>
          </a:p>
        </p:txBody>
      </p:sp>
      <p:pic>
        <p:nvPicPr>
          <p:cNvPr id="12" name="Picture 11"/>
          <p:cNvPicPr/>
          <p:nvPr/>
        </p:nvPicPr>
        <p:blipFill>
          <a:blip r:embed="rId6" cstate="print">
            <a:extLst>
              <a:ext uri="{28A0092B-C50C-407E-A947-70E740481C1C}">
                <a14:useLocalDpi xmlns:a14="http://schemas.microsoft.com/office/drawing/2010/main" val="0"/>
              </a:ext>
            </a:extLst>
          </a:blip>
          <a:stretch>
            <a:fillRect/>
          </a:stretch>
        </p:blipFill>
        <p:spPr>
          <a:xfrm>
            <a:off x="6990739" y="3083195"/>
            <a:ext cx="2966238" cy="3225781"/>
          </a:xfrm>
          <a:prstGeom prst="rect">
            <a:avLst/>
          </a:prstGeom>
        </p:spPr>
      </p:pic>
      <p:sp>
        <p:nvSpPr>
          <p:cNvPr id="13" name="TextBox 12"/>
          <p:cNvSpPr txBox="1"/>
          <p:nvPr/>
        </p:nvSpPr>
        <p:spPr>
          <a:xfrm>
            <a:off x="5950837" y="6440989"/>
            <a:ext cx="5402963" cy="369332"/>
          </a:xfrm>
          <a:prstGeom prst="rect">
            <a:avLst/>
          </a:prstGeom>
          <a:noFill/>
        </p:spPr>
        <p:txBody>
          <a:bodyPr wrap="square" rtlCol="0">
            <a:spAutoFit/>
          </a:bodyPr>
          <a:lstStyle/>
          <a:p>
            <a:r>
              <a:rPr lang="en-US" dirty="0" smtClean="0"/>
              <a:t>Fig </a:t>
            </a:r>
            <a:r>
              <a:rPr lang="en-US" dirty="0"/>
              <a:t>3</a:t>
            </a:r>
            <a:r>
              <a:rPr lang="en-US" dirty="0" smtClean="0"/>
              <a:t>: (a) schematic diagram    (b) Pressure distribution</a:t>
            </a:r>
            <a:endParaRPr lang="en-US" dirty="0"/>
          </a:p>
        </p:txBody>
      </p:sp>
      <p:graphicFrame>
        <p:nvGraphicFramePr>
          <p:cNvPr id="14" name="Object 13"/>
          <p:cNvGraphicFramePr>
            <a:graphicFrameLocks noChangeAspect="1"/>
          </p:cNvGraphicFramePr>
          <p:nvPr>
            <p:extLst/>
          </p:nvPr>
        </p:nvGraphicFramePr>
        <p:xfrm>
          <a:off x="1252605" y="2554398"/>
          <a:ext cx="1224360" cy="793567"/>
        </p:xfrm>
        <a:graphic>
          <a:graphicData uri="http://schemas.openxmlformats.org/presentationml/2006/ole">
            <mc:AlternateContent xmlns:mc="http://schemas.openxmlformats.org/markup-compatibility/2006">
              <mc:Choice xmlns:v="urn:schemas-microsoft-com:vml" Requires="v">
                <p:oleObj spid="_x0000_s4107" name="Equation" r:id="rId7" imgW="685800" imgH="444240" progId="Equation.DSMT4">
                  <p:embed/>
                </p:oleObj>
              </mc:Choice>
              <mc:Fallback>
                <p:oleObj name="Equation" r:id="rId7" imgW="685800" imgH="444240" progId="Equation.DSMT4">
                  <p:embed/>
                  <p:pic>
                    <p:nvPicPr>
                      <p:cNvPr id="14" name="Object 13"/>
                      <p:cNvPicPr/>
                      <p:nvPr/>
                    </p:nvPicPr>
                    <p:blipFill>
                      <a:blip r:embed="rId8"/>
                      <a:stretch>
                        <a:fillRect/>
                      </a:stretch>
                    </p:blipFill>
                    <p:spPr>
                      <a:xfrm>
                        <a:off x="1252605" y="2554398"/>
                        <a:ext cx="1224360" cy="793567"/>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21995633"/>
      </p:ext>
    </p:extLst>
  </p:cSld>
  <p:clrMapOvr>
    <a:masterClrMapping/>
  </p:clrMapOvr>
  <mc:AlternateContent xmlns:mc="http://schemas.openxmlformats.org/markup-compatibility/2006">
    <mc:Choice xmlns:p14="http://schemas.microsoft.com/office/powerpoint/2010/main" Requires="p14">
      <p:transition spd="slow" p14:dur="2000" advTm="71861"/>
    </mc:Choice>
    <mc:Fallback>
      <p:transition spd="slow" advTm="71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41131"/>
            <a:ext cx="10515600" cy="5535832"/>
          </a:xfrm>
        </p:spPr>
        <p:txBody>
          <a:bodyPr/>
          <a:lstStyle/>
          <a:p>
            <a:pPr marL="0" indent="0" algn="just">
              <a:lnSpc>
                <a:spcPct val="107000"/>
              </a:lnSpc>
              <a:buNone/>
            </a:pPr>
            <a:r>
              <a:rPr lang="en-IN" sz="2000" b="1" dirty="0" smtClean="0">
                <a:latin typeface="Arial" panose="020B0604020202020204" pitchFamily="34" charset="0"/>
                <a:ea typeface="Calibri" panose="020F0502020204030204" pitchFamily="34" charset="0"/>
                <a:cs typeface="Arial" panose="020B0604020202020204" pitchFamily="34" charset="0"/>
              </a:rPr>
              <a:t>Notations</a:t>
            </a:r>
          </a:p>
          <a:p>
            <a:pPr marL="0" indent="0" algn="just">
              <a:lnSpc>
                <a:spcPct val="107000"/>
              </a:lnSpc>
              <a:buNone/>
            </a:pPr>
            <a:r>
              <a:rPr lang="en-IN" sz="2000" i="1" dirty="0" smtClean="0">
                <a:latin typeface="Arial" panose="020B0604020202020204" pitchFamily="34" charset="0"/>
                <a:ea typeface="Calibri" panose="020F0502020204030204" pitchFamily="34" charset="0"/>
                <a:cs typeface="Arial" panose="020B0604020202020204" pitchFamily="34" charset="0"/>
              </a:rPr>
              <a:t>W</a:t>
            </a:r>
            <a:r>
              <a:rPr lang="en-IN" sz="2000" dirty="0" smtClean="0">
                <a:latin typeface="Arial" panose="020B0604020202020204" pitchFamily="34" charset="0"/>
                <a:ea typeface="Calibri" panose="020F0502020204030204" pitchFamily="34" charset="0"/>
                <a:cs typeface="Arial" panose="020B0604020202020204" pitchFamily="34" charset="0"/>
              </a:rPr>
              <a:t> </a:t>
            </a:r>
            <a:r>
              <a:rPr lang="en-IN" sz="2000" dirty="0">
                <a:latin typeface="Arial" panose="020B0604020202020204" pitchFamily="34" charset="0"/>
                <a:ea typeface="Calibri" panose="020F0502020204030204" pitchFamily="34" charset="0"/>
                <a:cs typeface="Arial" panose="020B0604020202020204" pitchFamily="34" charset="0"/>
              </a:rPr>
              <a:t>= thrust load (N)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a:latin typeface="Arial" panose="020B0604020202020204" pitchFamily="34" charset="0"/>
                <a:ea typeface="Calibri" panose="020F0502020204030204" pitchFamily="34" charset="0"/>
                <a:cs typeface="Arial" panose="020B0604020202020204" pitchFamily="34" charset="0"/>
              </a:rPr>
              <a:t>R</a:t>
            </a:r>
            <a:r>
              <a:rPr lang="en-IN" sz="2000" i="1" baseline="-25000" dirty="0">
                <a:latin typeface="Arial" panose="020B0604020202020204" pitchFamily="34" charset="0"/>
                <a:ea typeface="Calibri" panose="020F0502020204030204" pitchFamily="34" charset="0"/>
                <a:cs typeface="Arial" panose="020B0604020202020204" pitchFamily="34" charset="0"/>
              </a:rPr>
              <a:t>o</a:t>
            </a:r>
            <a:r>
              <a:rPr lang="en-IN" sz="2000" dirty="0">
                <a:latin typeface="Arial" panose="020B0604020202020204" pitchFamily="34" charset="0"/>
                <a:ea typeface="Calibri" panose="020F0502020204030204" pitchFamily="34" charset="0"/>
                <a:cs typeface="Arial" panose="020B0604020202020204" pitchFamily="34" charset="0"/>
              </a:rPr>
              <a:t>= outer radius of the shaft (mm)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err="1">
                <a:latin typeface="Arial" panose="020B0604020202020204" pitchFamily="34" charset="0"/>
                <a:ea typeface="Calibri" panose="020F0502020204030204" pitchFamily="34" charset="0"/>
                <a:cs typeface="Arial" panose="020B0604020202020204" pitchFamily="34" charset="0"/>
              </a:rPr>
              <a:t>R</a:t>
            </a:r>
            <a:r>
              <a:rPr lang="en-IN" sz="2000" i="1" baseline="-25000" dirty="0" err="1">
                <a:latin typeface="Arial" panose="020B0604020202020204" pitchFamily="34" charset="0"/>
                <a:ea typeface="Calibri" panose="020F0502020204030204" pitchFamily="34" charset="0"/>
                <a:cs typeface="Arial" panose="020B0604020202020204" pitchFamily="34" charset="0"/>
              </a:rPr>
              <a:t>i</a:t>
            </a:r>
            <a:r>
              <a:rPr lang="en-IN" sz="2000" dirty="0">
                <a:latin typeface="Arial" panose="020B0604020202020204" pitchFamily="34" charset="0"/>
                <a:ea typeface="Calibri" panose="020F0502020204030204" pitchFamily="34" charset="0"/>
                <a:cs typeface="Arial" panose="020B0604020202020204" pitchFamily="34" charset="0"/>
              </a:rPr>
              <a:t>= radius of the recess or the pocket (mm) </a:t>
            </a:r>
            <a:endParaRPr lang="en-IN" sz="2000" dirty="0" smtClean="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smtClean="0">
                <a:latin typeface="Arial" panose="020B0604020202020204" pitchFamily="34" charset="0"/>
                <a:ea typeface="Calibri" panose="020F0502020204030204" pitchFamily="34" charset="0"/>
                <a:cs typeface="Arial" panose="020B0604020202020204" pitchFamily="34" charset="0"/>
              </a:rPr>
              <a:t>P</a:t>
            </a:r>
            <a:r>
              <a:rPr lang="en-IN" sz="2000" i="1" baseline="-25000" dirty="0" smtClean="0">
                <a:latin typeface="Arial" panose="020B0604020202020204" pitchFamily="34" charset="0"/>
                <a:ea typeface="Calibri" panose="020F0502020204030204" pitchFamily="34" charset="0"/>
                <a:cs typeface="Arial" panose="020B0604020202020204" pitchFamily="34" charset="0"/>
              </a:rPr>
              <a:t>i</a:t>
            </a:r>
            <a:r>
              <a:rPr lang="en-IN" sz="2000" dirty="0">
                <a:latin typeface="Arial" panose="020B0604020202020204" pitchFamily="34" charset="0"/>
                <a:ea typeface="Calibri" panose="020F0502020204030204" pitchFamily="34" charset="0"/>
                <a:cs typeface="Arial" panose="020B0604020202020204" pitchFamily="34" charset="0"/>
              </a:rPr>
              <a:t>= supply of inlet pressure (N/mm2) or (MPa) </a:t>
            </a:r>
            <a:endParaRPr lang="en-IN" sz="2000" dirty="0" smtClean="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smtClean="0">
                <a:latin typeface="Arial" panose="020B0604020202020204" pitchFamily="34" charset="0"/>
                <a:ea typeface="Calibri" panose="020F0502020204030204" pitchFamily="34" charset="0"/>
                <a:cs typeface="Arial" panose="020B0604020202020204" pitchFamily="34" charset="0"/>
              </a:rPr>
              <a:t>P</a:t>
            </a:r>
            <a:r>
              <a:rPr lang="en-IN" sz="2000" i="1" baseline="-25000" dirty="0" smtClean="0">
                <a:latin typeface="Arial" panose="020B0604020202020204" pitchFamily="34" charset="0"/>
                <a:ea typeface="Calibri" panose="020F0502020204030204" pitchFamily="34" charset="0"/>
                <a:cs typeface="Arial" panose="020B0604020202020204" pitchFamily="34" charset="0"/>
              </a:rPr>
              <a:t>o</a:t>
            </a:r>
            <a:r>
              <a:rPr lang="en-IN" sz="2000" dirty="0" smtClean="0">
                <a:latin typeface="Arial" panose="020B0604020202020204" pitchFamily="34" charset="0"/>
                <a:ea typeface="Calibri" panose="020F0502020204030204" pitchFamily="34" charset="0"/>
                <a:cs typeface="Arial" panose="020B0604020202020204" pitchFamily="34" charset="0"/>
              </a:rPr>
              <a:t> </a:t>
            </a:r>
            <a:r>
              <a:rPr lang="en-IN" sz="2000" dirty="0">
                <a:latin typeface="Arial" panose="020B0604020202020204" pitchFamily="34" charset="0"/>
                <a:ea typeface="Calibri" panose="020F0502020204030204" pitchFamily="34" charset="0"/>
                <a:cs typeface="Arial" panose="020B0604020202020204" pitchFamily="34" charset="0"/>
              </a:rPr>
              <a:t>= outlet or atmospheric pressure (N/mm2) or (MPa)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err="1">
                <a:latin typeface="Arial" panose="020B0604020202020204" pitchFamily="34" charset="0"/>
                <a:ea typeface="Calibri" panose="020F0502020204030204" pitchFamily="34" charset="0"/>
                <a:cs typeface="Arial" panose="020B0604020202020204" pitchFamily="34" charset="0"/>
              </a:rPr>
              <a:t>h</a:t>
            </a:r>
            <a:r>
              <a:rPr lang="en-IN" sz="2000" i="1" baseline="-25000" dirty="0" err="1">
                <a:latin typeface="Arial" panose="020B0604020202020204" pitchFamily="34" charset="0"/>
                <a:ea typeface="Calibri" panose="020F0502020204030204" pitchFamily="34" charset="0"/>
                <a:cs typeface="Arial" panose="020B0604020202020204" pitchFamily="34" charset="0"/>
              </a:rPr>
              <a:t>o</a:t>
            </a:r>
            <a:r>
              <a:rPr lang="en-IN" sz="2000" dirty="0">
                <a:latin typeface="Arial" panose="020B0604020202020204" pitchFamily="34" charset="0"/>
                <a:ea typeface="Calibri" panose="020F0502020204030204" pitchFamily="34" charset="0"/>
                <a:cs typeface="Arial" panose="020B0604020202020204" pitchFamily="34" charset="0"/>
              </a:rPr>
              <a:t> = fluid film thickness (mm)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lgn="just">
              <a:lnSpc>
                <a:spcPct val="107000"/>
              </a:lnSpc>
              <a:buNone/>
            </a:pPr>
            <a:r>
              <a:rPr lang="en-IN" sz="2000" i="1" dirty="0">
                <a:latin typeface="Arial" panose="020B0604020202020204" pitchFamily="34" charset="0"/>
                <a:ea typeface="Calibri" panose="020F0502020204030204" pitchFamily="34" charset="0"/>
                <a:cs typeface="Arial" panose="020B0604020202020204" pitchFamily="34" charset="0"/>
              </a:rPr>
              <a:t>Q</a:t>
            </a:r>
            <a:r>
              <a:rPr lang="en-IN" sz="2000" dirty="0">
                <a:latin typeface="Arial" panose="020B0604020202020204" pitchFamily="34" charset="0"/>
                <a:ea typeface="Calibri" panose="020F0502020204030204" pitchFamily="34" charset="0"/>
                <a:cs typeface="Arial" panose="020B0604020202020204" pitchFamily="34" charset="0"/>
              </a:rPr>
              <a:t>= flow of the lubricant (mm</a:t>
            </a:r>
            <a:r>
              <a:rPr lang="en-IN" sz="2000" baseline="30000" dirty="0">
                <a:latin typeface="Arial" panose="020B0604020202020204" pitchFamily="34" charset="0"/>
                <a:ea typeface="Calibri" panose="020F0502020204030204" pitchFamily="34" charset="0"/>
                <a:cs typeface="Arial" panose="020B0604020202020204" pitchFamily="34" charset="0"/>
              </a:rPr>
              <a:t>3</a:t>
            </a:r>
            <a:r>
              <a:rPr lang="en-IN" sz="2000" dirty="0">
                <a:latin typeface="Arial" panose="020B0604020202020204" pitchFamily="34" charset="0"/>
                <a:ea typeface="Calibri" panose="020F0502020204030204" pitchFamily="34" charset="0"/>
                <a:cs typeface="Arial" panose="020B0604020202020204" pitchFamily="34" charset="0"/>
              </a:rPr>
              <a:t>/s) </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000" i="1" dirty="0">
                <a:latin typeface="Arial" panose="020B0604020202020204" pitchFamily="34" charset="0"/>
                <a:ea typeface="Calibri" panose="020F0502020204030204" pitchFamily="34" charset="0"/>
                <a:cs typeface="Arial" panose="020B0604020202020204" pitchFamily="34" charset="0"/>
              </a:rPr>
              <a:t>μ</a:t>
            </a:r>
            <a:r>
              <a:rPr lang="en-IN" sz="2000" dirty="0">
                <a:latin typeface="Arial" panose="020B0604020202020204" pitchFamily="34" charset="0"/>
                <a:ea typeface="Calibri" panose="020F0502020204030204" pitchFamily="34" charset="0"/>
                <a:cs typeface="Arial" panose="020B0604020202020204" pitchFamily="34" charset="0"/>
              </a:rPr>
              <a:t> = viscosity of the lubricant (N-s/mm</a:t>
            </a:r>
            <a:r>
              <a:rPr lang="en-IN" sz="2000" baseline="30000" dirty="0">
                <a:latin typeface="Arial" panose="020B0604020202020204" pitchFamily="34" charset="0"/>
                <a:ea typeface="Calibri" panose="020F0502020204030204" pitchFamily="34" charset="0"/>
                <a:cs typeface="Arial" panose="020B0604020202020204" pitchFamily="34" charset="0"/>
              </a:rPr>
              <a:t>2</a:t>
            </a:r>
            <a:r>
              <a:rPr lang="en-IN" sz="2000" dirty="0">
                <a:latin typeface="Arial" panose="020B0604020202020204" pitchFamily="34" charset="0"/>
                <a:ea typeface="Calibri" panose="020F0502020204030204" pitchFamily="34" charset="0"/>
                <a:cs typeface="Arial" panose="020B0604020202020204" pitchFamily="34" charset="0"/>
              </a:rPr>
              <a:t>) or (MPa-s)</a:t>
            </a:r>
            <a:endParaRPr lang="en-US" sz="2000" dirty="0">
              <a:latin typeface="Arial" panose="020B0604020202020204" pitchFamily="34" charset="0"/>
              <a:cs typeface="Arial" panose="020B0604020202020204" pitchFamily="34" charset="0"/>
            </a:endParaRPr>
          </a:p>
          <a:p>
            <a:pPr marL="0" indent="0">
              <a:buNone/>
            </a:pP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35967770"/>
      </p:ext>
    </p:extLst>
  </p:cSld>
  <p:clrMapOvr>
    <a:masterClrMapping/>
  </p:clrMapOvr>
  <mc:AlternateContent xmlns:mc="http://schemas.openxmlformats.org/markup-compatibility/2006">
    <mc:Choice xmlns:p14="http://schemas.microsoft.com/office/powerpoint/2010/main" Requires="p14">
      <p:transition spd="slow" p14:dur="2000" advTm="36064"/>
    </mc:Choice>
    <mc:Fallback>
      <p:transition spd="slow" advTm="36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0241" y="420414"/>
            <a:ext cx="10515600" cy="5746039"/>
          </a:xfrm>
        </p:spPr>
        <p:txBody>
          <a:bodyPr>
            <a:normAutofit/>
          </a:bodyPr>
          <a:lstStyle/>
          <a:p>
            <a:r>
              <a:rPr lang="en-IN" sz="2000" dirty="0">
                <a:latin typeface="Arial" panose="020B0604020202020204" pitchFamily="34" charset="0"/>
                <a:ea typeface="Calibri" panose="020F0502020204030204" pitchFamily="34" charset="0"/>
                <a:cs typeface="Arial" panose="020B0604020202020204" pitchFamily="34" charset="0"/>
              </a:rPr>
              <a:t>The length </a:t>
            </a:r>
            <a:r>
              <a:rPr lang="en-IN" sz="2000" i="1" dirty="0">
                <a:latin typeface="Arial" panose="020B0604020202020204" pitchFamily="34" charset="0"/>
                <a:ea typeface="Calibri" panose="020F0502020204030204" pitchFamily="34" charset="0"/>
                <a:cs typeface="Arial" panose="020B0604020202020204" pitchFamily="34" charset="0"/>
              </a:rPr>
              <a:t>l</a:t>
            </a:r>
            <a:r>
              <a:rPr lang="en-IN" sz="2000" dirty="0">
                <a:latin typeface="Arial" panose="020B0604020202020204" pitchFamily="34" charset="0"/>
                <a:ea typeface="Calibri" panose="020F0502020204030204" pitchFamily="34" charset="0"/>
                <a:cs typeface="Arial" panose="020B0604020202020204" pitchFamily="34" charset="0"/>
              </a:rPr>
              <a:t> in the direction of flow is (</a:t>
            </a:r>
            <a:r>
              <a:rPr lang="en-IN" sz="2000" i="1" dirty="0">
                <a:latin typeface="Arial" panose="020B0604020202020204" pitchFamily="34" charset="0"/>
                <a:ea typeface="Calibri" panose="020F0502020204030204" pitchFamily="34" charset="0"/>
                <a:cs typeface="Arial" panose="020B0604020202020204" pitchFamily="34" charset="0"/>
              </a:rPr>
              <a:t>dr</a:t>
            </a:r>
            <a:r>
              <a:rPr lang="en-IN" sz="2000" dirty="0">
                <a:latin typeface="Arial" panose="020B0604020202020204" pitchFamily="34" charset="0"/>
                <a:ea typeface="Calibri" panose="020F0502020204030204" pitchFamily="34" charset="0"/>
                <a:cs typeface="Arial" panose="020B0604020202020204" pitchFamily="34" charset="0"/>
              </a:rPr>
              <a:t>) while the width </a:t>
            </a:r>
            <a:r>
              <a:rPr lang="en-IN" sz="2000" i="1" dirty="0">
                <a:latin typeface="Arial" panose="020B0604020202020204" pitchFamily="34" charset="0"/>
                <a:ea typeface="Calibri" panose="020F0502020204030204" pitchFamily="34" charset="0"/>
                <a:cs typeface="Arial" panose="020B0604020202020204" pitchFamily="34" charset="0"/>
              </a:rPr>
              <a:t>b</a:t>
            </a:r>
            <a:r>
              <a:rPr lang="en-IN" sz="2000" dirty="0">
                <a:latin typeface="Arial" panose="020B0604020202020204" pitchFamily="34" charset="0"/>
                <a:ea typeface="Calibri" panose="020F0502020204030204" pitchFamily="34" charset="0"/>
                <a:cs typeface="Arial" panose="020B0604020202020204" pitchFamily="34" charset="0"/>
              </a:rPr>
              <a:t> is (2πr) and</a:t>
            </a:r>
            <a:endParaRPr lang="en-US" sz="2000" dirty="0">
              <a:latin typeface="Arial" panose="020B0604020202020204" pitchFamily="34" charset="0"/>
              <a:cs typeface="Arial" panose="020B0604020202020204" pitchFamily="34" charset="0"/>
            </a:endParaRPr>
          </a:p>
          <a:p>
            <a:endParaRPr lang="en-US" sz="2000" dirty="0" smtClean="0">
              <a:latin typeface="Arial" panose="020B0604020202020204" pitchFamily="34" charset="0"/>
              <a:cs typeface="Arial" panose="020B0604020202020204" pitchFamily="34" charset="0"/>
            </a:endParaRPr>
          </a:p>
          <a:p>
            <a:endParaRPr lang="en-US" sz="2000" dirty="0" smtClean="0">
              <a:latin typeface="Arial" panose="020B0604020202020204" pitchFamily="34" charset="0"/>
              <a:cs typeface="Arial" panose="020B0604020202020204" pitchFamily="34" charset="0"/>
            </a:endParaRPr>
          </a:p>
          <a:p>
            <a:pPr marL="0" indent="0">
              <a:buNone/>
            </a:pPr>
            <a:r>
              <a:rPr lang="en-US" sz="2000" dirty="0">
                <a:latin typeface="Arial" panose="020B0604020202020204" pitchFamily="34" charset="0"/>
                <a:cs typeface="Arial" panose="020B0604020202020204" pitchFamily="34" charset="0"/>
              </a:rPr>
              <a:t>s</a:t>
            </a:r>
            <a:r>
              <a:rPr lang="en-US" sz="2000" dirty="0" smtClean="0">
                <a:latin typeface="Arial" panose="020B0604020202020204" pitchFamily="34" charset="0"/>
                <a:cs typeface="Arial" panose="020B0604020202020204" pitchFamily="34" charset="0"/>
              </a:rPr>
              <a:t>ubstituting these quantities</a:t>
            </a:r>
          </a:p>
          <a:p>
            <a:pPr marL="0" indent="0">
              <a:buNone/>
            </a:pPr>
            <a:endParaRPr lang="en-US" sz="2000" dirty="0">
              <a:latin typeface="Arial" panose="020B0604020202020204" pitchFamily="34" charset="0"/>
              <a:cs typeface="Arial" panose="020B0604020202020204" pitchFamily="34" charset="0"/>
            </a:endParaRPr>
          </a:p>
          <a:p>
            <a:endParaRPr lang="en-US" sz="2000" dirty="0" smtClean="0">
              <a:latin typeface="Arial" panose="020B0604020202020204" pitchFamily="34" charset="0"/>
              <a:cs typeface="Arial" panose="020B0604020202020204" pitchFamily="34" charset="0"/>
            </a:endParaRPr>
          </a:p>
          <a:p>
            <a:pPr>
              <a:lnSpc>
                <a:spcPct val="110000"/>
              </a:lnSpc>
            </a:pPr>
            <a:r>
              <a:rPr lang="en-IN" sz="2000" dirty="0">
                <a:latin typeface="Arial" panose="020B0604020202020204" pitchFamily="34" charset="0"/>
                <a:ea typeface="Calibri" panose="020F0502020204030204" pitchFamily="34" charset="0"/>
                <a:cs typeface="Arial" panose="020B0604020202020204" pitchFamily="34" charset="0"/>
              </a:rPr>
              <a:t>The negative sign is introduced in the equation because pressure decreases as the radius r increases or (</a:t>
            </a:r>
            <a:r>
              <a:rPr lang="en-IN" sz="2000" i="1" dirty="0" err="1">
                <a:latin typeface="Arial" panose="020B0604020202020204" pitchFamily="34" charset="0"/>
                <a:ea typeface="Calibri" panose="020F0502020204030204" pitchFamily="34" charset="0"/>
                <a:cs typeface="Arial" panose="020B0604020202020204" pitchFamily="34" charset="0"/>
              </a:rPr>
              <a:t>dp</a:t>
            </a:r>
            <a:r>
              <a:rPr lang="en-IN" sz="2000" i="1" dirty="0">
                <a:latin typeface="Arial" panose="020B0604020202020204" pitchFamily="34" charset="0"/>
                <a:ea typeface="Calibri" panose="020F0502020204030204" pitchFamily="34" charset="0"/>
                <a:cs typeface="Arial" panose="020B0604020202020204" pitchFamily="34" charset="0"/>
              </a:rPr>
              <a:t>/dr</a:t>
            </a:r>
            <a:r>
              <a:rPr lang="en-IN" sz="2000" dirty="0">
                <a:latin typeface="Arial" panose="020B0604020202020204" pitchFamily="34" charset="0"/>
                <a:ea typeface="Calibri" panose="020F0502020204030204" pitchFamily="34" charset="0"/>
                <a:cs typeface="Arial" panose="020B0604020202020204" pitchFamily="34" charset="0"/>
              </a:rPr>
              <a:t>) is negative</a:t>
            </a:r>
            <a:r>
              <a:rPr lang="en-IN" sz="2000" dirty="0" smtClean="0">
                <a:latin typeface="Arial" panose="020B0604020202020204" pitchFamily="34" charset="0"/>
                <a:ea typeface="Calibri" panose="020F0502020204030204" pitchFamily="34" charset="0"/>
                <a:cs typeface="Arial" panose="020B0604020202020204" pitchFamily="34" charset="0"/>
              </a:rPr>
              <a:t>.</a:t>
            </a:r>
          </a:p>
          <a:p>
            <a:r>
              <a:rPr lang="en-IN" sz="2000" dirty="0" smtClean="0">
                <a:latin typeface="Arial" panose="020B0604020202020204" pitchFamily="34" charset="0"/>
                <a:ea typeface="Calibri" panose="020F0502020204030204" pitchFamily="34" charset="0"/>
                <a:cs typeface="Arial" panose="020B0604020202020204" pitchFamily="34" charset="0"/>
              </a:rPr>
              <a:t>Rearranging the terms,</a:t>
            </a:r>
          </a:p>
          <a:p>
            <a:endParaRPr lang="en-IN" sz="2000" dirty="0">
              <a:latin typeface="Arial" panose="020B0604020202020204" pitchFamily="34" charset="0"/>
              <a:ea typeface="Calibri" panose="020F0502020204030204" pitchFamily="34" charset="0"/>
              <a:cs typeface="Arial" panose="020B0604020202020204" pitchFamily="34" charset="0"/>
            </a:endParaRPr>
          </a:p>
          <a:p>
            <a:pPr marL="0" indent="0">
              <a:buNone/>
            </a:pPr>
            <a:endParaRPr lang="en-IN" sz="20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000" dirty="0" smtClean="0">
                <a:latin typeface="Arial" panose="020B0604020202020204" pitchFamily="34" charset="0"/>
                <a:ea typeface="Calibri" panose="020F0502020204030204" pitchFamily="34" charset="0"/>
                <a:cs typeface="Arial" panose="020B0604020202020204" pitchFamily="34" charset="0"/>
              </a:rPr>
              <a:t>Integrating</a:t>
            </a:r>
          </a:p>
          <a:p>
            <a:pPr marL="0" indent="0">
              <a:buNone/>
            </a:pPr>
            <a:endParaRPr lang="en-IN" sz="2200" dirty="0" smtClean="0">
              <a:latin typeface="Arial" panose="020B0604020202020204" pitchFamily="34" charset="0"/>
              <a:ea typeface="Calibri" panose="020F0502020204030204" pitchFamily="34" charset="0"/>
              <a:cs typeface="Arial" panose="020B0604020202020204" pitchFamily="34" charset="0"/>
            </a:endParaRPr>
          </a:p>
          <a:p>
            <a:pPr marL="0" indent="0">
              <a:buNone/>
            </a:pPr>
            <a:r>
              <a:rPr lang="en-IN" sz="2200" dirty="0" smtClean="0">
                <a:latin typeface="Arial" panose="020B0604020202020204" pitchFamily="34" charset="0"/>
                <a:ea typeface="Calibri" panose="020F0502020204030204" pitchFamily="34" charset="0"/>
                <a:cs typeface="Arial" panose="020B0604020202020204" pitchFamily="34" charset="0"/>
              </a:rPr>
              <a:t>                                                           </a:t>
            </a:r>
            <a:r>
              <a:rPr lang="en-IN" sz="2000" dirty="0" smtClean="0">
                <a:latin typeface="Arial" panose="020B0604020202020204" pitchFamily="34" charset="0"/>
                <a:ea typeface="Calibri" panose="020F0502020204030204" pitchFamily="34" charset="0"/>
                <a:cs typeface="Arial" panose="020B0604020202020204" pitchFamily="34" charset="0"/>
              </a:rPr>
              <a:t>………………….. (1)                                                                                   </a:t>
            </a:r>
          </a:p>
          <a:p>
            <a:endParaRPr lang="en-US" sz="2200" dirty="0">
              <a:latin typeface="Arial" panose="020B0604020202020204" pitchFamily="34" charset="0"/>
              <a:ea typeface="Calibri" panose="020F0502020204030204" pitchFamily="34" charset="0"/>
              <a:cs typeface="Arial" panose="020B0604020202020204" pitchFamily="34" charset="0"/>
            </a:endParaRPr>
          </a:p>
          <a:p>
            <a:endParaRPr lang="en-US" dirty="0"/>
          </a:p>
        </p:txBody>
      </p:sp>
      <p:graphicFrame>
        <p:nvGraphicFramePr>
          <p:cNvPr id="6" name="Object 5"/>
          <p:cNvGraphicFramePr>
            <a:graphicFrameLocks noChangeAspect="1"/>
          </p:cNvGraphicFramePr>
          <p:nvPr>
            <p:extLst/>
          </p:nvPr>
        </p:nvGraphicFramePr>
        <p:xfrm>
          <a:off x="1439863" y="947738"/>
          <a:ext cx="2179637" cy="409575"/>
        </p:xfrm>
        <a:graphic>
          <a:graphicData uri="http://schemas.openxmlformats.org/presentationml/2006/ole">
            <mc:AlternateContent xmlns:mc="http://schemas.openxmlformats.org/markup-compatibility/2006">
              <mc:Choice xmlns:v="urn:schemas-microsoft-com:vml" Requires="v">
                <p:oleObj spid="_x0000_s5158" name="Equation" r:id="rId5" imgW="1079280" imgH="203040" progId="Equation.DSMT4">
                  <p:embed/>
                </p:oleObj>
              </mc:Choice>
              <mc:Fallback>
                <p:oleObj name="Equation" r:id="rId5" imgW="1079280" imgH="203040" progId="Equation.DSMT4">
                  <p:embed/>
                  <p:pic>
                    <p:nvPicPr>
                      <p:cNvPr id="6" name="Object 5"/>
                      <p:cNvPicPr/>
                      <p:nvPr/>
                    </p:nvPicPr>
                    <p:blipFill>
                      <a:blip r:embed="rId6"/>
                      <a:stretch>
                        <a:fillRect/>
                      </a:stretch>
                    </p:blipFill>
                    <p:spPr>
                      <a:xfrm>
                        <a:off x="1439863" y="947738"/>
                        <a:ext cx="2179637" cy="409575"/>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1261456" y="1951886"/>
          <a:ext cx="1905887" cy="826650"/>
        </p:xfrm>
        <a:graphic>
          <a:graphicData uri="http://schemas.openxmlformats.org/presentationml/2006/ole">
            <mc:AlternateContent xmlns:mc="http://schemas.openxmlformats.org/markup-compatibility/2006">
              <mc:Choice xmlns:v="urn:schemas-microsoft-com:vml" Requires="v">
                <p:oleObj spid="_x0000_s5159" name="Equation" r:id="rId7" imgW="1054080" imgH="457200" progId="Equation.DSMT4">
                  <p:embed/>
                </p:oleObj>
              </mc:Choice>
              <mc:Fallback>
                <p:oleObj name="Equation" r:id="rId7" imgW="1054080" imgH="457200" progId="Equation.DSMT4">
                  <p:embed/>
                  <p:pic>
                    <p:nvPicPr>
                      <p:cNvPr id="7" name="Object 6"/>
                      <p:cNvPicPr/>
                      <p:nvPr/>
                    </p:nvPicPr>
                    <p:blipFill>
                      <a:blip r:embed="rId8"/>
                      <a:stretch>
                        <a:fillRect/>
                      </a:stretch>
                    </p:blipFill>
                    <p:spPr>
                      <a:xfrm>
                        <a:off x="1261456" y="1951886"/>
                        <a:ext cx="1905887" cy="826650"/>
                      </a:xfrm>
                      <a:prstGeom prst="rect">
                        <a:avLst/>
                      </a:prstGeom>
                    </p:spPr>
                  </p:pic>
                </p:oleObj>
              </mc:Fallback>
            </mc:AlternateContent>
          </a:graphicData>
        </a:graphic>
      </p:graphicFrame>
      <p:graphicFrame>
        <p:nvGraphicFramePr>
          <p:cNvPr id="10" name="Object 9"/>
          <p:cNvGraphicFramePr>
            <a:graphicFrameLocks noChangeAspect="1"/>
          </p:cNvGraphicFramePr>
          <p:nvPr>
            <p:extLst/>
          </p:nvPr>
        </p:nvGraphicFramePr>
        <p:xfrm>
          <a:off x="1181972" y="4009942"/>
          <a:ext cx="1985371" cy="812197"/>
        </p:xfrm>
        <a:graphic>
          <a:graphicData uri="http://schemas.openxmlformats.org/presentationml/2006/ole">
            <mc:AlternateContent xmlns:mc="http://schemas.openxmlformats.org/markup-compatibility/2006">
              <mc:Choice xmlns:v="urn:schemas-microsoft-com:vml" Requires="v">
                <p:oleObj spid="_x0000_s5160" name="Equation" r:id="rId9" imgW="1117440" imgH="457200" progId="Equation.DSMT4">
                  <p:embed/>
                </p:oleObj>
              </mc:Choice>
              <mc:Fallback>
                <p:oleObj name="Equation" r:id="rId9" imgW="1117440" imgH="457200" progId="Equation.DSMT4">
                  <p:embed/>
                  <p:pic>
                    <p:nvPicPr>
                      <p:cNvPr id="10" name="Object 9"/>
                      <p:cNvPicPr/>
                      <p:nvPr/>
                    </p:nvPicPr>
                    <p:blipFill>
                      <a:blip r:embed="rId10"/>
                      <a:stretch>
                        <a:fillRect/>
                      </a:stretch>
                    </p:blipFill>
                    <p:spPr>
                      <a:xfrm>
                        <a:off x="1181972" y="4009942"/>
                        <a:ext cx="1985371" cy="812197"/>
                      </a:xfrm>
                      <a:prstGeom prst="rect">
                        <a:avLst/>
                      </a:prstGeom>
                    </p:spPr>
                  </p:pic>
                </p:oleObj>
              </mc:Fallback>
            </mc:AlternateContent>
          </a:graphicData>
        </a:graphic>
      </p:graphicFrame>
      <p:graphicFrame>
        <p:nvGraphicFramePr>
          <p:cNvPr id="11" name="Object 10"/>
          <p:cNvGraphicFramePr>
            <a:graphicFrameLocks noChangeAspect="1"/>
          </p:cNvGraphicFramePr>
          <p:nvPr>
            <p:extLst/>
          </p:nvPr>
        </p:nvGraphicFramePr>
        <p:xfrm>
          <a:off x="996534" y="5402265"/>
          <a:ext cx="2356246" cy="764188"/>
        </p:xfrm>
        <a:graphic>
          <a:graphicData uri="http://schemas.openxmlformats.org/presentationml/2006/ole">
            <mc:AlternateContent xmlns:mc="http://schemas.openxmlformats.org/markup-compatibility/2006">
              <mc:Choice xmlns:v="urn:schemas-microsoft-com:vml" Requires="v">
                <p:oleObj spid="_x0000_s5161" name="Equation" r:id="rId11" imgW="1409400" imgH="457200" progId="Equation.DSMT4">
                  <p:embed/>
                </p:oleObj>
              </mc:Choice>
              <mc:Fallback>
                <p:oleObj name="Equation" r:id="rId11" imgW="1409400" imgH="457200" progId="Equation.DSMT4">
                  <p:embed/>
                  <p:pic>
                    <p:nvPicPr>
                      <p:cNvPr id="11" name="Object 10"/>
                      <p:cNvPicPr/>
                      <p:nvPr/>
                    </p:nvPicPr>
                    <p:blipFill>
                      <a:blip r:embed="rId12"/>
                      <a:stretch>
                        <a:fillRect/>
                      </a:stretch>
                    </p:blipFill>
                    <p:spPr>
                      <a:xfrm>
                        <a:off x="996534" y="5402265"/>
                        <a:ext cx="2356246" cy="764188"/>
                      </a:xfrm>
                      <a:prstGeom prst="rect">
                        <a:avLst/>
                      </a:prstGeom>
                    </p:spPr>
                  </p:pic>
                </p:oleObj>
              </mc:Fallback>
            </mc:AlternateContent>
          </a:graphicData>
        </a:graphic>
      </p:graphicFrame>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9043788"/>
      </p:ext>
    </p:extLst>
  </p:cSld>
  <p:clrMapOvr>
    <a:masterClrMapping/>
  </p:clrMapOvr>
  <mc:AlternateContent xmlns:mc="http://schemas.openxmlformats.org/markup-compatibility/2006">
    <mc:Choice xmlns:p14="http://schemas.microsoft.com/office/powerpoint/2010/main" Requires="p14">
      <p:transition spd="slow" p14:dur="2000" advTm="54396"/>
    </mc:Choice>
    <mc:Fallback>
      <p:transition spd="slow" advTm="54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6028"/>
            <a:ext cx="10515600" cy="5640935"/>
          </a:xfrm>
        </p:spPr>
        <p:txBody>
          <a:bodyPr>
            <a:normAutofit lnSpcReduction="10000"/>
          </a:bodyPr>
          <a:lstStyle/>
          <a:p>
            <a:r>
              <a:rPr lang="en-IN" sz="2000" dirty="0">
                <a:latin typeface="Arial" panose="020B0604020202020204" pitchFamily="34" charset="0"/>
                <a:ea typeface="Calibri" panose="020F0502020204030204" pitchFamily="34" charset="0"/>
                <a:cs typeface="Arial" panose="020B0604020202020204" pitchFamily="34" charset="0"/>
              </a:rPr>
              <a:t>The constant </a:t>
            </a:r>
            <a:r>
              <a:rPr lang="en-IN" sz="2000" i="1" dirty="0">
                <a:latin typeface="Arial" panose="020B0604020202020204" pitchFamily="34" charset="0"/>
                <a:ea typeface="Calibri" panose="020F0502020204030204" pitchFamily="34" charset="0"/>
                <a:cs typeface="Arial" panose="020B0604020202020204" pitchFamily="34" charset="0"/>
              </a:rPr>
              <a:t>C</a:t>
            </a:r>
            <a:r>
              <a:rPr lang="en-IN" sz="2000" dirty="0">
                <a:latin typeface="Arial" panose="020B0604020202020204" pitchFamily="34" charset="0"/>
                <a:ea typeface="Calibri" panose="020F0502020204030204" pitchFamily="34" charset="0"/>
                <a:cs typeface="Arial" panose="020B0604020202020204" pitchFamily="34" charset="0"/>
              </a:rPr>
              <a:t> of integration is evaluated from the boundary </a:t>
            </a:r>
            <a:r>
              <a:rPr lang="en-IN" sz="2000" dirty="0" smtClean="0">
                <a:latin typeface="Arial" panose="020B0604020202020204" pitchFamily="34" charset="0"/>
                <a:ea typeface="Calibri" panose="020F0502020204030204" pitchFamily="34" charset="0"/>
                <a:cs typeface="Arial" panose="020B0604020202020204" pitchFamily="34" charset="0"/>
              </a:rPr>
              <a:t>condition,</a:t>
            </a:r>
            <a:r>
              <a:rPr lang="en-US" sz="2000" dirty="0" smtClean="0">
                <a:latin typeface="Arial" panose="020B0604020202020204" pitchFamily="34" charset="0"/>
                <a:cs typeface="Arial" panose="020B0604020202020204" pitchFamily="34" charset="0"/>
              </a:rPr>
              <a:t> </a:t>
            </a:r>
            <a:r>
              <a:rPr lang="en-IN" sz="2000" i="1" dirty="0" smtClean="0">
                <a:latin typeface="Arial" panose="020B0604020202020204" pitchFamily="34" charset="0"/>
                <a:ea typeface="Calibri" panose="020F0502020204030204" pitchFamily="34" charset="0"/>
                <a:cs typeface="Arial" panose="020B0604020202020204" pitchFamily="34" charset="0"/>
              </a:rPr>
              <a:t>p </a:t>
            </a:r>
            <a:r>
              <a:rPr lang="en-IN" sz="2000" i="1" dirty="0">
                <a:latin typeface="Arial" panose="020B0604020202020204" pitchFamily="34" charset="0"/>
                <a:ea typeface="Calibri" panose="020F0502020204030204" pitchFamily="34" charset="0"/>
                <a:cs typeface="Arial" panose="020B0604020202020204" pitchFamily="34" charset="0"/>
              </a:rPr>
              <a:t>= 0</a:t>
            </a:r>
            <a:r>
              <a:rPr lang="en-IN" sz="2000" dirty="0">
                <a:latin typeface="Arial" panose="020B0604020202020204" pitchFamily="34" charset="0"/>
                <a:ea typeface="Calibri" panose="020F0502020204030204" pitchFamily="34" charset="0"/>
                <a:cs typeface="Arial" panose="020B0604020202020204" pitchFamily="34" charset="0"/>
              </a:rPr>
              <a:t> when </a:t>
            </a:r>
            <a:r>
              <a:rPr lang="en-IN" sz="2000" i="1" dirty="0">
                <a:latin typeface="Arial" panose="020B0604020202020204" pitchFamily="34" charset="0"/>
                <a:ea typeface="Calibri" panose="020F0502020204030204" pitchFamily="34" charset="0"/>
                <a:cs typeface="Arial" panose="020B0604020202020204" pitchFamily="34" charset="0"/>
              </a:rPr>
              <a:t>r = </a:t>
            </a:r>
            <a:r>
              <a:rPr lang="en-IN" sz="2000" i="1" dirty="0" smtClean="0">
                <a:latin typeface="Arial" panose="020B0604020202020204" pitchFamily="34" charset="0"/>
                <a:ea typeface="Calibri" panose="020F0502020204030204" pitchFamily="34" charset="0"/>
                <a:cs typeface="Arial" panose="020B0604020202020204" pitchFamily="34" charset="0"/>
              </a:rPr>
              <a:t>R</a:t>
            </a:r>
            <a:r>
              <a:rPr lang="en-IN" sz="2000" i="1" baseline="-25000" dirty="0" smtClean="0">
                <a:latin typeface="Arial" panose="020B0604020202020204" pitchFamily="34" charset="0"/>
                <a:ea typeface="Calibri" panose="020F0502020204030204" pitchFamily="34" charset="0"/>
                <a:cs typeface="Arial" panose="020B0604020202020204" pitchFamily="34" charset="0"/>
              </a:rPr>
              <a:t>o</a:t>
            </a:r>
          </a:p>
          <a:p>
            <a:pPr marL="0" indent="0">
              <a:buFont typeface="Arial" panose="020B0604020202020204" pitchFamily="34" charset="0"/>
              <a:buNone/>
            </a:pPr>
            <a:r>
              <a:rPr lang="en-IN" i="1" baseline="-25000" dirty="0">
                <a:latin typeface="Times New Roman" panose="02020603050405020304" pitchFamily="18" charset="0"/>
                <a:ea typeface="Calibri" panose="020F0502020204030204" pitchFamily="34" charset="0"/>
                <a:cs typeface="Vrinda"/>
              </a:rPr>
              <a:t> </a:t>
            </a:r>
            <a:r>
              <a:rPr lang="en-IN" sz="2200" dirty="0" smtClean="0">
                <a:latin typeface="Arial" panose="020B0604020202020204" pitchFamily="34" charset="0"/>
                <a:ea typeface="Calibri" panose="020F0502020204030204" pitchFamily="34" charset="0"/>
                <a:cs typeface="Arial" panose="020B0604020202020204" pitchFamily="34" charset="0"/>
              </a:rPr>
              <a:t>therefore</a:t>
            </a:r>
          </a:p>
          <a:p>
            <a:pPr marL="0" indent="0">
              <a:buFont typeface="Arial" panose="020B0604020202020204" pitchFamily="34" charset="0"/>
              <a:buNone/>
            </a:pPr>
            <a:endParaRPr lang="en-IN" sz="2200" dirty="0">
              <a:latin typeface="Arial" panose="020B0604020202020204" pitchFamily="34" charset="0"/>
              <a:ea typeface="Calibri" panose="020F0502020204030204" pitchFamily="34" charset="0"/>
              <a:cs typeface="Arial" panose="020B0604020202020204" pitchFamily="34" charset="0"/>
            </a:endParaRPr>
          </a:p>
          <a:p>
            <a:pPr marL="0" indent="0">
              <a:buFont typeface="Arial" panose="020B0604020202020204" pitchFamily="34" charset="0"/>
              <a:buNone/>
            </a:pPr>
            <a:endParaRPr lang="en-IN" sz="2200" dirty="0" smtClean="0">
              <a:latin typeface="Arial" panose="020B0604020202020204" pitchFamily="34" charset="0"/>
              <a:ea typeface="Calibri" panose="020F0502020204030204" pitchFamily="34" charset="0"/>
              <a:cs typeface="Arial" panose="020B0604020202020204" pitchFamily="34" charset="0"/>
            </a:endParaRPr>
          </a:p>
          <a:p>
            <a:pPr marL="0" indent="0">
              <a:buFont typeface="Arial" panose="020B0604020202020204" pitchFamily="34" charset="0"/>
              <a:buNone/>
            </a:pPr>
            <a:r>
              <a:rPr lang="en-IN" sz="2000" dirty="0" smtClean="0">
                <a:latin typeface="Arial" panose="020B0604020202020204" pitchFamily="34" charset="0"/>
                <a:ea typeface="Calibri" panose="020F0502020204030204" pitchFamily="34" charset="0"/>
                <a:cs typeface="Arial" panose="020B0604020202020204" pitchFamily="34" charset="0"/>
              </a:rPr>
              <a:t>Substituting the value of C in Eq. (1) </a:t>
            </a:r>
          </a:p>
          <a:p>
            <a:pPr marL="0" indent="0">
              <a:buFont typeface="Arial" panose="020B0604020202020204" pitchFamily="34" charset="0"/>
              <a:buNone/>
            </a:pPr>
            <a:r>
              <a:rPr lang="en-IN" sz="2000" dirty="0" smtClean="0">
                <a:latin typeface="Arial" panose="020B0604020202020204" pitchFamily="34" charset="0"/>
                <a:ea typeface="Calibri" panose="020F0502020204030204" pitchFamily="34" charset="0"/>
                <a:cs typeface="Arial" panose="020B0604020202020204" pitchFamily="34" charset="0"/>
              </a:rPr>
              <a:t> </a:t>
            </a:r>
            <a:endParaRPr lang="en-IN"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US" dirty="0" smtClean="0">
                <a:latin typeface="Arial" panose="020B0604020202020204" pitchFamily="34" charset="0"/>
                <a:ea typeface="Calibri" panose="020F0502020204030204" pitchFamily="34" charset="0"/>
                <a:cs typeface="Arial" panose="020B0604020202020204" pitchFamily="34" charset="0"/>
              </a:rPr>
              <a:t>                                                          </a:t>
            </a:r>
            <a:r>
              <a:rPr lang="en-US" sz="2000" dirty="0" smtClean="0">
                <a:latin typeface="Arial" panose="020B0604020202020204" pitchFamily="34" charset="0"/>
                <a:ea typeface="Calibri" panose="020F0502020204030204" pitchFamily="34" charset="0"/>
                <a:cs typeface="Arial" panose="020B0604020202020204" pitchFamily="34" charset="0"/>
              </a:rPr>
              <a:t>………….. (</a:t>
            </a:r>
            <a:r>
              <a:rPr lang="en-US" sz="2000" dirty="0">
                <a:latin typeface="Arial" panose="020B0604020202020204" pitchFamily="34" charset="0"/>
                <a:ea typeface="Calibri" panose="020F0502020204030204" pitchFamily="34" charset="0"/>
                <a:cs typeface="Arial" panose="020B0604020202020204" pitchFamily="34" charset="0"/>
              </a:rPr>
              <a:t>2</a:t>
            </a:r>
            <a:r>
              <a:rPr lang="en-US" sz="2000" dirty="0" smtClean="0">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ea typeface="Calibri" panose="020F0502020204030204" pitchFamily="34" charset="0"/>
              <a:cs typeface="Arial" panose="020B0604020202020204" pitchFamily="34" charset="0"/>
            </a:endParaRPr>
          </a:p>
          <a:p>
            <a:pPr marL="0" indent="0">
              <a:buNone/>
            </a:pPr>
            <a:r>
              <a:rPr lang="en-US" sz="2000" dirty="0" smtClean="0">
                <a:latin typeface="Arial" panose="020B0604020202020204" pitchFamily="34" charset="0"/>
                <a:ea typeface="Calibri" panose="020F0502020204030204" pitchFamily="34" charset="0"/>
                <a:cs typeface="Arial" panose="020B0604020202020204" pitchFamily="34" charset="0"/>
              </a:rPr>
              <a:t>The </a:t>
            </a:r>
            <a:r>
              <a:rPr lang="en-US" sz="2000" dirty="0">
                <a:latin typeface="Arial" panose="020B0604020202020204" pitchFamily="34" charset="0"/>
                <a:ea typeface="Calibri" panose="020F0502020204030204" pitchFamily="34" charset="0"/>
                <a:cs typeface="Arial" panose="020B0604020202020204" pitchFamily="34" charset="0"/>
              </a:rPr>
              <a:t>second boundary condition </a:t>
            </a:r>
            <a:r>
              <a:rPr lang="en-US" sz="2000" dirty="0" smtClean="0">
                <a:latin typeface="Arial" panose="020B0604020202020204" pitchFamily="34" charset="0"/>
                <a:ea typeface="Calibri" panose="020F0502020204030204" pitchFamily="34" charset="0"/>
                <a:cs typeface="Arial" panose="020B0604020202020204" pitchFamily="34" charset="0"/>
              </a:rPr>
              <a:t>is </a:t>
            </a:r>
          </a:p>
          <a:p>
            <a:pPr marL="0" indent="0">
              <a:buNone/>
            </a:pPr>
            <a:r>
              <a:rPr lang="en-US" sz="2000" dirty="0" smtClean="0">
                <a:latin typeface="Arial" panose="020B0604020202020204" pitchFamily="34" charset="0"/>
                <a:ea typeface="Calibri" panose="020F0502020204030204" pitchFamily="34" charset="0"/>
                <a:cs typeface="Arial" panose="020B0604020202020204" pitchFamily="34" charset="0"/>
              </a:rPr>
              <a:t>Substituting these values in Eq. (</a:t>
            </a:r>
            <a:r>
              <a:rPr lang="en-US" sz="2000" dirty="0">
                <a:latin typeface="Arial" panose="020B0604020202020204" pitchFamily="34" charset="0"/>
                <a:ea typeface="Calibri" panose="020F0502020204030204" pitchFamily="34" charset="0"/>
                <a:cs typeface="Arial" panose="020B0604020202020204" pitchFamily="34" charset="0"/>
              </a:rPr>
              <a:t>2</a:t>
            </a:r>
            <a:r>
              <a:rPr lang="en-US" sz="2000" dirty="0" smtClean="0">
                <a:latin typeface="Arial" panose="020B0604020202020204" pitchFamily="34" charset="0"/>
                <a:ea typeface="Calibri" panose="020F0502020204030204" pitchFamily="34" charset="0"/>
                <a:cs typeface="Arial" panose="020B0604020202020204" pitchFamily="34" charset="0"/>
              </a:rPr>
              <a:t>),</a:t>
            </a:r>
          </a:p>
          <a:p>
            <a:pPr marL="0" indent="0">
              <a:buNone/>
            </a:pPr>
            <a:endParaRPr lang="en-US" sz="2000" dirty="0">
              <a:latin typeface="Arial" panose="020B0604020202020204" pitchFamily="34" charset="0"/>
              <a:ea typeface="Calibri" panose="020F0502020204030204" pitchFamily="34" charset="0"/>
              <a:cs typeface="Arial" panose="020B0604020202020204" pitchFamily="34" charset="0"/>
            </a:endParaRPr>
          </a:p>
          <a:p>
            <a:endParaRPr lang="en-US" dirty="0" smtClean="0"/>
          </a:p>
          <a:p>
            <a:endParaRPr lang="en-US" dirty="0"/>
          </a:p>
          <a:p>
            <a:pPr marL="0" indent="0">
              <a:lnSpc>
                <a:spcPct val="100000"/>
              </a:lnSpc>
              <a:buNone/>
            </a:pPr>
            <a:r>
              <a:rPr lang="en-US" dirty="0" smtClean="0"/>
              <a:t>                                                                       </a:t>
            </a:r>
            <a:r>
              <a:rPr lang="en-US" sz="2000" dirty="0">
                <a:latin typeface="Arial" panose="020B0604020202020204" pitchFamily="34" charset="0"/>
                <a:ea typeface="Calibri" panose="020F0502020204030204" pitchFamily="34" charset="0"/>
                <a:cs typeface="Arial" panose="020B0604020202020204" pitchFamily="34" charset="0"/>
              </a:rPr>
              <a:t>………….. </a:t>
            </a:r>
            <a:r>
              <a:rPr lang="en-US" sz="2000" dirty="0" smtClean="0">
                <a:latin typeface="Arial" panose="020B0604020202020204" pitchFamily="34" charset="0"/>
                <a:ea typeface="Calibri" panose="020F0502020204030204" pitchFamily="34" charset="0"/>
                <a:cs typeface="Arial" panose="020B0604020202020204" pitchFamily="34" charset="0"/>
              </a:rPr>
              <a:t>(</a:t>
            </a:r>
            <a:r>
              <a:rPr lang="en-US" sz="2000" dirty="0">
                <a:latin typeface="Arial" panose="020B0604020202020204" pitchFamily="34" charset="0"/>
                <a:ea typeface="Calibri" panose="020F0502020204030204" pitchFamily="34" charset="0"/>
                <a:cs typeface="Arial" panose="020B0604020202020204" pitchFamily="34" charset="0"/>
              </a:rPr>
              <a:t>3</a:t>
            </a:r>
            <a:r>
              <a:rPr lang="en-US" sz="2000" dirty="0" smtClean="0">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ea typeface="Calibri" panose="020F0502020204030204" pitchFamily="34" charset="0"/>
              <a:cs typeface="Arial" panose="020B0604020202020204" pitchFamily="34" charset="0"/>
            </a:endParaRPr>
          </a:p>
        </p:txBody>
      </p:sp>
      <p:graphicFrame>
        <p:nvGraphicFramePr>
          <p:cNvPr id="8" name="Object 7"/>
          <p:cNvGraphicFramePr>
            <a:graphicFrameLocks noChangeAspect="1"/>
          </p:cNvGraphicFramePr>
          <p:nvPr>
            <p:extLst/>
          </p:nvPr>
        </p:nvGraphicFramePr>
        <p:xfrm>
          <a:off x="1025197" y="1224233"/>
          <a:ext cx="2443217" cy="888128"/>
        </p:xfrm>
        <a:graphic>
          <a:graphicData uri="http://schemas.openxmlformats.org/presentationml/2006/ole">
            <mc:AlternateContent xmlns:mc="http://schemas.openxmlformats.org/markup-compatibility/2006">
              <mc:Choice xmlns:v="urn:schemas-microsoft-com:vml" Requires="v">
                <p:oleObj spid="_x0000_s6182" name="Equation" r:id="rId5" imgW="1257120" imgH="457200" progId="Equation.DSMT4">
                  <p:embed/>
                </p:oleObj>
              </mc:Choice>
              <mc:Fallback>
                <p:oleObj name="Equation" r:id="rId5" imgW="1257120" imgH="457200" progId="Equation.DSMT4">
                  <p:embed/>
                  <p:pic>
                    <p:nvPicPr>
                      <p:cNvPr id="8" name="Object 7"/>
                      <p:cNvPicPr/>
                      <p:nvPr/>
                    </p:nvPicPr>
                    <p:blipFill>
                      <a:blip r:embed="rId6"/>
                      <a:stretch>
                        <a:fillRect/>
                      </a:stretch>
                    </p:blipFill>
                    <p:spPr>
                      <a:xfrm>
                        <a:off x="1025197" y="1224233"/>
                        <a:ext cx="2443217" cy="888128"/>
                      </a:xfrm>
                      <a:prstGeom prst="rect">
                        <a:avLst/>
                      </a:prstGeom>
                    </p:spPr>
                  </p:pic>
                </p:oleObj>
              </mc:Fallback>
            </mc:AlternateContent>
          </a:graphicData>
        </a:graphic>
      </p:graphicFrame>
      <p:graphicFrame>
        <p:nvGraphicFramePr>
          <p:cNvPr id="9" name="Object 8"/>
          <p:cNvGraphicFramePr>
            <a:graphicFrameLocks noChangeAspect="1"/>
          </p:cNvGraphicFramePr>
          <p:nvPr>
            <p:extLst/>
          </p:nvPr>
        </p:nvGraphicFramePr>
        <p:xfrm>
          <a:off x="1094447" y="2446361"/>
          <a:ext cx="2546455" cy="833385"/>
        </p:xfrm>
        <a:graphic>
          <a:graphicData uri="http://schemas.openxmlformats.org/presentationml/2006/ole">
            <mc:AlternateContent xmlns:mc="http://schemas.openxmlformats.org/markup-compatibility/2006">
              <mc:Choice xmlns:v="urn:schemas-microsoft-com:vml" Requires="v">
                <p:oleObj spid="_x0000_s6183" name="Equation" r:id="rId7" imgW="1396800" imgH="457200" progId="Equation.DSMT4">
                  <p:embed/>
                </p:oleObj>
              </mc:Choice>
              <mc:Fallback>
                <p:oleObj name="Equation" r:id="rId7" imgW="1396800" imgH="457200" progId="Equation.DSMT4">
                  <p:embed/>
                  <p:pic>
                    <p:nvPicPr>
                      <p:cNvPr id="9" name="Object 8"/>
                      <p:cNvPicPr/>
                      <p:nvPr/>
                    </p:nvPicPr>
                    <p:blipFill>
                      <a:blip r:embed="rId8"/>
                      <a:stretch>
                        <a:fillRect/>
                      </a:stretch>
                    </p:blipFill>
                    <p:spPr>
                      <a:xfrm>
                        <a:off x="1094447" y="2446361"/>
                        <a:ext cx="2546455" cy="833385"/>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531050273"/>
              </p:ext>
            </p:extLst>
          </p:nvPr>
        </p:nvGraphicFramePr>
        <p:xfrm>
          <a:off x="4947663" y="3279746"/>
          <a:ext cx="2296674" cy="365680"/>
        </p:xfrm>
        <a:graphic>
          <a:graphicData uri="http://schemas.openxmlformats.org/presentationml/2006/ole">
            <mc:AlternateContent xmlns:mc="http://schemas.openxmlformats.org/markup-compatibility/2006">
              <mc:Choice xmlns:v="urn:schemas-microsoft-com:vml" Requires="v">
                <p:oleObj spid="_x0000_s6184" name="Equation" r:id="rId9" imgW="1282680" imgH="203040" progId="Equation.DSMT4">
                  <p:embed/>
                </p:oleObj>
              </mc:Choice>
              <mc:Fallback>
                <p:oleObj name="Equation" r:id="rId9" imgW="1282680" imgH="203040" progId="Equation.DSMT4">
                  <p:embed/>
                  <p:pic>
                    <p:nvPicPr>
                      <p:cNvPr id="10" name="Object 9"/>
                      <p:cNvPicPr/>
                      <p:nvPr/>
                    </p:nvPicPr>
                    <p:blipFill>
                      <a:blip r:embed="rId10"/>
                      <a:stretch>
                        <a:fillRect/>
                      </a:stretch>
                    </p:blipFill>
                    <p:spPr>
                      <a:xfrm>
                        <a:off x="4947663" y="3279746"/>
                        <a:ext cx="2296674" cy="365680"/>
                      </a:xfrm>
                      <a:prstGeom prst="rect">
                        <a:avLst/>
                      </a:prstGeom>
                    </p:spPr>
                  </p:pic>
                </p:oleObj>
              </mc:Fallback>
            </mc:AlternateContent>
          </a:graphicData>
        </a:graphic>
      </p:graphicFrame>
      <p:graphicFrame>
        <p:nvGraphicFramePr>
          <p:cNvPr id="11" name="Object 10"/>
          <p:cNvGraphicFramePr>
            <a:graphicFrameLocks noChangeAspect="1"/>
          </p:cNvGraphicFramePr>
          <p:nvPr>
            <p:extLst/>
          </p:nvPr>
        </p:nvGraphicFramePr>
        <p:xfrm>
          <a:off x="1094447" y="4317696"/>
          <a:ext cx="2684956" cy="1952695"/>
        </p:xfrm>
        <a:graphic>
          <a:graphicData uri="http://schemas.openxmlformats.org/presentationml/2006/ole">
            <mc:AlternateContent xmlns:mc="http://schemas.openxmlformats.org/markup-compatibility/2006">
              <mc:Choice xmlns:v="urn:schemas-microsoft-com:vml" Requires="v">
                <p:oleObj spid="_x0000_s6185" name="Equation" r:id="rId11" imgW="1536480" imgH="1117440" progId="Equation.DSMT4">
                  <p:embed/>
                </p:oleObj>
              </mc:Choice>
              <mc:Fallback>
                <p:oleObj name="Equation" r:id="rId11" imgW="1536480" imgH="1117440" progId="Equation.DSMT4">
                  <p:embed/>
                  <p:pic>
                    <p:nvPicPr>
                      <p:cNvPr id="11" name="Object 10"/>
                      <p:cNvPicPr/>
                      <p:nvPr/>
                    </p:nvPicPr>
                    <p:blipFill>
                      <a:blip r:embed="rId12"/>
                      <a:stretch>
                        <a:fillRect/>
                      </a:stretch>
                    </p:blipFill>
                    <p:spPr>
                      <a:xfrm>
                        <a:off x="1094447" y="4317696"/>
                        <a:ext cx="2684956" cy="1952695"/>
                      </a:xfrm>
                      <a:prstGeom prst="rect">
                        <a:avLst/>
                      </a:prstGeom>
                    </p:spPr>
                  </p:pic>
                </p:oleObj>
              </mc:Fallback>
            </mc:AlternateContent>
          </a:graphicData>
        </a:graphic>
      </p:graphicFrame>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3"/>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67251491"/>
      </p:ext>
    </p:extLst>
  </p:cSld>
  <p:clrMapOvr>
    <a:masterClrMapping/>
  </p:clrMapOvr>
  <mc:AlternateContent xmlns:mc="http://schemas.openxmlformats.org/markup-compatibility/2006">
    <mc:Choice xmlns:p14="http://schemas.microsoft.com/office/powerpoint/2010/main" Requires="p14">
      <p:transition spd="slow" p14:dur="2000" advTm="89920"/>
    </mc:Choice>
    <mc:Fallback>
      <p:transition spd="slow" advTm="89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622</TotalTime>
  <Words>1280</Words>
  <Application>Microsoft Office PowerPoint</Application>
  <PresentationFormat>Widescreen</PresentationFormat>
  <Paragraphs>207</Paragraphs>
  <Slides>27</Slides>
  <Notes>0</Notes>
  <HiddenSlides>0</HiddenSlides>
  <MMClips>27</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5" baseType="lpstr">
      <vt:lpstr>Arial</vt:lpstr>
      <vt:lpstr>Arial Black</vt:lpstr>
      <vt:lpstr>Calibri</vt:lpstr>
      <vt:lpstr>Calibri Light</vt:lpstr>
      <vt:lpstr>Times New Roman</vt:lpstr>
      <vt:lpstr>Vrinda</vt:lpstr>
      <vt:lpstr>Office Theme</vt:lpstr>
      <vt:lpstr>Equation</vt:lpstr>
      <vt:lpstr>ME 322: Machine Design</vt:lpstr>
      <vt:lpstr>Viscous flow through Rectangular slot</vt:lpstr>
      <vt:lpstr>PowerPoint Presentation</vt:lpstr>
      <vt:lpstr>PowerPoint Presentation</vt:lpstr>
      <vt:lpstr>PowerPoint Presentation</vt:lpstr>
      <vt:lpstr>Hydrostatic step bearing</vt:lpstr>
      <vt:lpstr>PowerPoint Presentation</vt:lpstr>
      <vt:lpstr>PowerPoint Presentation</vt:lpstr>
      <vt:lpstr>PowerPoint Presentation</vt:lpstr>
      <vt:lpstr>PowerPoint Presentation</vt:lpstr>
      <vt:lpstr>PowerPoint Presentation</vt:lpstr>
      <vt:lpstr>Energy losses in Hydrostatic bearing</vt:lpstr>
      <vt:lpstr>PowerPoint Presentation</vt:lpstr>
      <vt:lpstr>PowerPoint Presentation</vt:lpstr>
      <vt:lpstr>PowerPoint Presentation</vt:lpstr>
      <vt:lpstr>PowerPoint Presentation</vt:lpstr>
      <vt:lpstr>Example 1</vt:lpstr>
      <vt:lpstr>PowerPoint Presentation</vt:lpstr>
      <vt:lpstr>PowerPoint Presentation</vt:lpstr>
      <vt:lpstr>PowerPoint Presentation</vt:lpstr>
      <vt:lpstr>Example 2</vt:lpstr>
      <vt:lpstr>PowerPoint Presentation</vt:lpstr>
      <vt:lpstr>PowerPoint Presentation</vt:lpstr>
      <vt:lpstr>Example 3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Sashindra Kumar Kakoty</dc:creator>
  <cp:lastModifiedBy>Sashindra Kumar Kakoty</cp:lastModifiedBy>
  <cp:revision>10</cp:revision>
  <dcterms:created xsi:type="dcterms:W3CDTF">2021-02-06T03:21:13Z</dcterms:created>
  <dcterms:modified xsi:type="dcterms:W3CDTF">2021-02-17T06:54:40Z</dcterms:modified>
</cp:coreProperties>
</file>

<file path=docProps/thumbnail.jpeg>
</file>